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39"/>
  </p:notesMasterIdLst>
  <p:sldIdLst>
    <p:sldId id="256" r:id="rId2"/>
    <p:sldId id="459" r:id="rId3"/>
    <p:sldId id="465" r:id="rId4"/>
    <p:sldId id="425" r:id="rId5"/>
    <p:sldId id="447" r:id="rId6"/>
    <p:sldId id="313" r:id="rId7"/>
    <p:sldId id="426" r:id="rId8"/>
    <p:sldId id="441" r:id="rId9"/>
    <p:sldId id="438" r:id="rId10"/>
    <p:sldId id="467" r:id="rId11"/>
    <p:sldId id="448" r:id="rId12"/>
    <p:sldId id="444" r:id="rId13"/>
    <p:sldId id="463" r:id="rId14"/>
    <p:sldId id="411" r:id="rId15"/>
    <p:sldId id="431" r:id="rId16"/>
    <p:sldId id="432" r:id="rId17"/>
    <p:sldId id="399" r:id="rId18"/>
    <p:sldId id="433" r:id="rId19"/>
    <p:sldId id="434" r:id="rId20"/>
    <p:sldId id="327" r:id="rId21"/>
    <p:sldId id="262" r:id="rId22"/>
    <p:sldId id="386" r:id="rId23"/>
    <p:sldId id="452" r:id="rId24"/>
    <p:sldId id="355" r:id="rId25"/>
    <p:sldId id="356" r:id="rId26"/>
    <p:sldId id="420" r:id="rId27"/>
    <p:sldId id="419" r:id="rId28"/>
    <p:sldId id="468" r:id="rId29"/>
    <p:sldId id="455" r:id="rId30"/>
    <p:sldId id="364" r:id="rId31"/>
    <p:sldId id="391" r:id="rId32"/>
    <p:sldId id="469" r:id="rId33"/>
    <p:sldId id="396" r:id="rId34"/>
    <p:sldId id="418" r:id="rId35"/>
    <p:sldId id="422" r:id="rId36"/>
    <p:sldId id="371" r:id="rId37"/>
    <p:sldId id="372" r:id="rId38"/>
  </p:sldIdLst>
  <p:sldSz cx="9144000" cy="6858000" type="screen4x3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8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age&lt;65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工作表1!$A$2:$A$8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2022</c:v>
                </c:pt>
                <c:pt idx="2">
                  <c:v>2027</c:v>
                </c:pt>
                <c:pt idx="3">
                  <c:v>2032</c:v>
                </c:pt>
                <c:pt idx="4">
                  <c:v>2037</c:v>
                </c:pt>
                <c:pt idx="5">
                  <c:v>2042</c:v>
                </c:pt>
                <c:pt idx="6">
                  <c:v>2047</c:v>
                </c:pt>
              </c:numCache>
            </c:numRef>
          </c:cat>
          <c:val>
            <c:numRef>
              <c:f>工作表1!$B$2:$B$8</c:f>
              <c:numCache>
                <c:formatCode>General</c:formatCode>
                <c:ptCount val="7"/>
                <c:pt idx="0">
                  <c:v>6168.2</c:v>
                </c:pt>
                <c:pt idx="1">
                  <c:v>6132.5</c:v>
                </c:pt>
                <c:pt idx="2">
                  <c:v>5967.8</c:v>
                </c:pt>
                <c:pt idx="3">
                  <c:v>5826</c:v>
                </c:pt>
                <c:pt idx="4">
                  <c:v>5756.5</c:v>
                </c:pt>
                <c:pt idx="5">
                  <c:v>5675.8</c:v>
                </c:pt>
                <c:pt idx="6">
                  <c:v>5590.5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C-40E0-B424-97D394F1DA2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age≧ 65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工作表1!$A$2:$A$8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2022</c:v>
                </c:pt>
                <c:pt idx="2">
                  <c:v>2027</c:v>
                </c:pt>
                <c:pt idx="3">
                  <c:v>2032</c:v>
                </c:pt>
                <c:pt idx="4">
                  <c:v>2037</c:v>
                </c:pt>
                <c:pt idx="5">
                  <c:v>2042</c:v>
                </c:pt>
                <c:pt idx="6">
                  <c:v>2047</c:v>
                </c:pt>
              </c:numCache>
            </c:numRef>
          </c:cat>
          <c:val>
            <c:numRef>
              <c:f>工作表1!$C$2:$C$8</c:f>
              <c:numCache>
                <c:formatCode>General</c:formatCode>
                <c:ptCount val="7"/>
                <c:pt idx="0">
                  <c:v>1221.3</c:v>
                </c:pt>
                <c:pt idx="1">
                  <c:v>1524.5</c:v>
                </c:pt>
                <c:pt idx="2">
                  <c:v>1891.8</c:v>
                </c:pt>
                <c:pt idx="3">
                  <c:v>2202.1999999999998</c:v>
                </c:pt>
                <c:pt idx="4">
                  <c:v>2407</c:v>
                </c:pt>
                <c:pt idx="5">
                  <c:v>2541.3000000000002</c:v>
                </c:pt>
                <c:pt idx="6">
                  <c:v>2606.6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C-40E0-B424-97D394F1D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192059112"/>
        <c:axId val="192134616"/>
      </c:barChart>
      <c:catAx>
        <c:axId val="192059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HK" sz="2400" dirty="0">
                    <a:solidFill>
                      <a:schemeClr val="tx1"/>
                    </a:solidFill>
                  </a:rPr>
                  <a:t>Year</a:t>
                </a:r>
                <a:endParaRPr lang="zh-HK" altLang="en-US" sz="2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34616"/>
        <c:crosses val="autoZero"/>
        <c:auto val="1"/>
        <c:lblAlgn val="ctr"/>
        <c:lblOffset val="100"/>
        <c:noMultiLvlLbl val="0"/>
      </c:catAx>
      <c:valAx>
        <c:axId val="192134616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HK" sz="2400" dirty="0">
                    <a:solidFill>
                      <a:schemeClr val="tx1"/>
                    </a:solidFill>
                  </a:rPr>
                  <a:t>Total</a:t>
                </a:r>
                <a:r>
                  <a:rPr lang="en-US" altLang="zh-HK" sz="2400" baseline="0" dirty="0">
                    <a:solidFill>
                      <a:schemeClr val="tx1"/>
                    </a:solidFill>
                  </a:rPr>
                  <a:t> population in HK  (‘000)</a:t>
                </a:r>
                <a:endParaRPr lang="zh-HK" altLang="en-US" sz="2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059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75671182691247"/>
          <c:y val="0.41640915529222267"/>
          <c:w val="0.13452019634039589"/>
          <c:h val="0.1773132844756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Mortality rate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8-483D-8203-073A3F33A0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8-483D-8203-073A3F33A02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DE4B710-FE88-4F57-B1EB-33E4732743AB}" type="PERCENTAGE">
                      <a:rPr lang="en-US" altLang="zh-HK" sz="3200"/>
                      <a:pPr/>
                      <a:t>[PERCENTAGE]</a:t>
                    </a:fld>
                    <a:endParaRPr lang="en-HK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2C8-483D-8203-073A3F33A025}"/>
                </c:ext>
              </c:extLst>
            </c:dLbl>
            <c:dLbl>
              <c:idx val="1"/>
              <c:layout>
                <c:manualLayout>
                  <c:x val="-0.16561012078963847"/>
                  <c:y val="0.202495189315010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F453FCE-3193-459A-B931-3633D5A16E6F}" type="PERCENTAGE">
                      <a:rPr lang="en-US" altLang="zh-HK" sz="3200"/>
                      <a:pPr>
                        <a:defRPr sz="3200"/>
                      </a:pPr>
                      <a:t>[PERCENTAGE]</a:t>
                    </a:fld>
                    <a:endParaRPr lang="en-H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2C8-483D-8203-073A3F33A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≦64</c:v>
                </c:pt>
                <c:pt idx="1">
                  <c:v>≧65</c:v>
                </c:pt>
              </c:strCache>
            </c:strRef>
          </c:cat>
          <c:val>
            <c:numRef>
              <c:f>工作表1!$B$2:$B$3</c:f>
              <c:numCache>
                <c:formatCode>0.00%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8-483D-8203-073A3F33A02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98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550324524767888"/>
          <c:y val="0.88593751755545647"/>
          <c:w val="0.39214055038100837"/>
          <c:h val="0.114062554499104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Types of resident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D4-48FE-B33B-0BF435C3DAB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D4-48FE-B33B-0BF435C3DABF}"/>
              </c:ext>
            </c:extLst>
          </c:dPt>
          <c:dLbls>
            <c:dLbl>
              <c:idx val="0"/>
              <c:layout>
                <c:manualLayout>
                  <c:x val="-0.23541232337928469"/>
                  <c:y val="6.80534688279881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43128082386368"/>
                      <c:h val="0.285142077091640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ED4-48FE-B33B-0BF435C3DABF}"/>
                </c:ext>
              </c:extLst>
            </c:dLbl>
            <c:dLbl>
              <c:idx val="1"/>
              <c:layout>
                <c:manualLayout>
                  <c:x val="0.23541232337928469"/>
                  <c:y val="-6.4296038492991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84421136493374"/>
                      <c:h val="0.23901615285622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ED4-48FE-B33B-0BF435C3DA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工作表1!$A$2:$A$3</c:f>
              <c:strCache>
                <c:ptCount val="2"/>
                <c:pt idx="0">
                  <c:v>RCHE resident</c:v>
                </c:pt>
                <c:pt idx="1">
                  <c:v>non RCHE</c:v>
                </c:pt>
              </c:strCache>
            </c:strRef>
          </c:cat>
          <c:val>
            <c:numRef>
              <c:f>工作表1!$B$2:$B$3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D4-48FE-B33B-0BF435C3D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3793504939830309"/>
          <c:y val="0.71646176619718982"/>
          <c:w val="0.79461270450191146"/>
          <c:h val="0.28353823380281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Professionals (n=3614) (p&lt;0.000)</c:v>
                </c:pt>
                <c:pt idx="1">
                  <c:v>Frontlines (n=3117) (p&lt;0.000)</c:v>
                </c:pt>
                <c:pt idx="2">
                  <c:v>All staff (n=6731) (p&lt;0.000)</c:v>
                </c:pt>
              </c:strCache>
            </c:strRef>
          </c:cat>
          <c:val>
            <c:numRef>
              <c:f>工作表1!$B$2:$B$4</c:f>
              <c:numCache>
                <c:formatCode>0.00</c:formatCode>
                <c:ptCount val="3"/>
                <c:pt idx="0">
                  <c:v>2.84</c:v>
                </c:pt>
                <c:pt idx="1">
                  <c:v>2.41</c:v>
                </c:pt>
                <c:pt idx="2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FB-4802-AC36-AD1FADB671A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Professionals (n=3614) (p&lt;0.000)</c:v>
                </c:pt>
                <c:pt idx="1">
                  <c:v>Frontlines (n=3117) (p&lt;0.000)</c:v>
                </c:pt>
                <c:pt idx="2">
                  <c:v>All staff (n=6731) (p&lt;0.000)</c:v>
                </c:pt>
              </c:strCache>
            </c:strRef>
          </c:cat>
          <c:val>
            <c:numRef>
              <c:f>工作表1!$C$2:$C$4</c:f>
              <c:numCache>
                <c:formatCode>0.00</c:formatCode>
                <c:ptCount val="3"/>
                <c:pt idx="0">
                  <c:v>3.65</c:v>
                </c:pt>
                <c:pt idx="1">
                  <c:v>3.45</c:v>
                </c:pt>
                <c:pt idx="2">
                  <c:v>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FB-4802-AC36-AD1FADB671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353064"/>
        <c:axId val="221105968"/>
      </c:barChart>
      <c:catAx>
        <c:axId val="2253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105968"/>
        <c:crosses val="autoZero"/>
        <c:auto val="1"/>
        <c:lblAlgn val="ctr"/>
        <c:lblOffset val="100"/>
        <c:noMultiLvlLbl val="0"/>
      </c:catAx>
      <c:valAx>
        <c:axId val="22110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353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723394854458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61-42F3-9BAA-EDFE8CD67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n=325 (p&lt;0.000)</c:v>
                </c:pt>
                <c:pt idx="1">
                  <c:v>Competence n= 326 (p&lt;0.000)</c:v>
                </c:pt>
                <c:pt idx="2">
                  <c:v>Resilience n=326 (n=p&lt;0.010)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3.57</c:v>
                </c:pt>
                <c:pt idx="1">
                  <c:v>3.12</c:v>
                </c:pt>
                <c:pt idx="2">
                  <c:v>3.69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1-42F3-9BAA-EDFE8CD67C21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276014762913886E-3"/>
                  <c:y val="-2.41275279624207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61-42F3-9BAA-EDFE8CD67C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n=325 (p&lt;0.000)</c:v>
                </c:pt>
                <c:pt idx="1">
                  <c:v>Competence n= 326 (p&lt;0.000)</c:v>
                </c:pt>
                <c:pt idx="2">
                  <c:v>Resilience n=326 (n=p&lt;0.010)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3.68</c:v>
                </c:pt>
                <c:pt idx="1">
                  <c:v>3.49</c:v>
                </c:pt>
                <c:pt idx="2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61-42F3-9BAA-EDFE8CD67C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359800"/>
        <c:axId val="325352352"/>
      </c:barChart>
      <c:catAx>
        <c:axId val="325359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52352"/>
        <c:crosses val="autoZero"/>
        <c:auto val="1"/>
        <c:lblAlgn val="ctr"/>
        <c:lblOffset val="100"/>
        <c:noMultiLvlLbl val="0"/>
      </c:catAx>
      <c:valAx>
        <c:axId val="325352352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59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n=624 (p&lt;0.000) </c:v>
                </c:pt>
                <c:pt idx="1">
                  <c:v>Competence n=616 (p&lt;0.000)</c:v>
                </c:pt>
                <c:pt idx="2">
                  <c:v>Resilience n=632 (p&lt;0.000)</c:v>
                </c:pt>
              </c:strCache>
            </c:strRef>
          </c:cat>
          <c:val>
            <c:numRef>
              <c:f>工作表1!$B$2:$B$4</c:f>
              <c:numCache>
                <c:formatCode>General</c:formatCode>
                <c:ptCount val="3"/>
                <c:pt idx="0">
                  <c:v>3.21</c:v>
                </c:pt>
                <c:pt idx="1">
                  <c:v>2.85</c:v>
                </c:pt>
                <c:pt idx="2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72-4BA7-B27F-9CB48901C967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156973880129239E-3"/>
                  <c:y val="-2.0680738253503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72-4BA7-B27F-9CB48901C967}"/>
                </c:ext>
              </c:extLst>
            </c:dLbl>
            <c:dLbl>
              <c:idx val="2"/>
              <c:layout>
                <c:manualLayout>
                  <c:x val="0"/>
                  <c:y val="-3.1021107380255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72-4BA7-B27F-9CB48901C9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n=624 (p&lt;0.000) </c:v>
                </c:pt>
                <c:pt idx="1">
                  <c:v>Competence n=616 (p&lt;0.000)</c:v>
                </c:pt>
                <c:pt idx="2">
                  <c:v>Resilience n=632 (p&lt;0.000)</c:v>
                </c:pt>
              </c:strCache>
            </c:strRef>
          </c:cat>
          <c:val>
            <c:numRef>
              <c:f>工作表1!$C$2:$C$4</c:f>
              <c:numCache>
                <c:formatCode>General</c:formatCode>
                <c:ptCount val="3"/>
                <c:pt idx="0">
                  <c:v>3.32</c:v>
                </c:pt>
                <c:pt idx="1">
                  <c:v>3.08</c:v>
                </c:pt>
                <c:pt idx="2">
                  <c:v>3.64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72-4BA7-B27F-9CB48901C9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357840"/>
        <c:axId val="325360192"/>
      </c:barChart>
      <c:catAx>
        <c:axId val="32535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60192"/>
        <c:crosses val="autoZero"/>
        <c:auto val="1"/>
        <c:lblAlgn val="ctr"/>
        <c:lblOffset val="100"/>
        <c:noMultiLvlLbl val="0"/>
      </c:catAx>
      <c:valAx>
        <c:axId val="32536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5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n=949 (p&lt;0.000)</c:v>
                </c:pt>
                <c:pt idx="1">
                  <c:v>Competence n=942 (p&lt;0.000)</c:v>
                </c:pt>
                <c:pt idx="2">
                  <c:v>Resilience n=958 (p&lt;0.000)</c:v>
                </c:pt>
              </c:strCache>
            </c:strRef>
          </c:cat>
          <c:val>
            <c:numRef>
              <c:f>工作表1!$B$2:$B$4</c:f>
              <c:numCache>
                <c:formatCode>0.00</c:formatCode>
                <c:ptCount val="3"/>
                <c:pt idx="0">
                  <c:v>3.34</c:v>
                </c:pt>
                <c:pt idx="1">
                  <c:v>2.94</c:v>
                </c:pt>
                <c:pt idx="2">
                  <c:v>3.55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EE-4723-9350-F54C93ADD282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T1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9467249317443691E-17"/>
                  <c:y val="-2.76457845756657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EE-4723-9350-F54C93ADD282}"/>
                </c:ext>
              </c:extLst>
            </c:dLbl>
            <c:dLbl>
              <c:idx val="2"/>
              <c:layout>
                <c:manualLayout>
                  <c:x val="4.3055678450700735E-3"/>
                  <c:y val="-1.7278615359791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EE-4723-9350-F54C93ADD2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工作表1!$A$2:$A$4</c:f>
              <c:strCache>
                <c:ptCount val="3"/>
                <c:pt idx="0">
                  <c:v>Willingness n=949 (p&lt;0.000)</c:v>
                </c:pt>
                <c:pt idx="1">
                  <c:v>Competence n=942 (p&lt;0.000)</c:v>
                </c:pt>
                <c:pt idx="2">
                  <c:v>Resilience n=958 (p&lt;0.000)</c:v>
                </c:pt>
              </c:strCache>
            </c:strRef>
          </c:cat>
          <c:val>
            <c:numRef>
              <c:f>工作表1!$C$2:$C$4</c:f>
              <c:numCache>
                <c:formatCode>0.00</c:formatCode>
                <c:ptCount val="3"/>
                <c:pt idx="0">
                  <c:v>3.45</c:v>
                </c:pt>
                <c:pt idx="1">
                  <c:v>3.22</c:v>
                </c:pt>
                <c:pt idx="2">
                  <c:v>3.71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EE-4723-9350-F54C93ADD2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5360976"/>
        <c:axId val="325361368"/>
      </c:barChart>
      <c:catAx>
        <c:axId val="32536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61368"/>
        <c:crosses val="autoZero"/>
        <c:auto val="1"/>
        <c:lblAlgn val="ctr"/>
        <c:lblOffset val="100"/>
        <c:noMultiLvlLbl val="0"/>
      </c:catAx>
      <c:valAx>
        <c:axId val="32536136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6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D54D0-CED5-4017-BECE-A2B93965ADA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C937424-0E84-4796-A4AD-1E8C88FDBD8D}">
      <dgm:prSet phldrT="[文字]" custT="1"/>
      <dgm:spPr/>
      <dgm:t>
        <a:bodyPr/>
        <a:lstStyle/>
        <a:p>
          <a:r>
            <a:rPr lang="en-US" altLang="zh-TW" sz="2400" dirty="0"/>
            <a:t>Most older people feel </a:t>
          </a:r>
          <a:r>
            <a:rPr lang="en-US" altLang="zh-TW" sz="2400" dirty="0">
              <a:solidFill>
                <a:srgbClr val="FF0000"/>
              </a:solidFill>
            </a:rPr>
            <a:t>comfortable to talk </a:t>
          </a:r>
          <a:r>
            <a:rPr lang="en-US" altLang="zh-TW" sz="2400" dirty="0"/>
            <a:t>about death and support the idea of EOL care</a:t>
          </a:r>
          <a:endParaRPr lang="zh-HK" altLang="en-US" sz="2400" dirty="0"/>
        </a:p>
      </dgm:t>
    </dgm:pt>
    <dgm:pt modelId="{629B9966-7AC5-4F2E-AD2A-ECEB238EE3D7}" type="parTrans" cxnId="{426CE6EC-77C2-4D00-9A61-1A1EFFDEBCCC}">
      <dgm:prSet/>
      <dgm:spPr/>
      <dgm:t>
        <a:bodyPr/>
        <a:lstStyle/>
        <a:p>
          <a:endParaRPr lang="zh-HK" altLang="en-US"/>
        </a:p>
      </dgm:t>
    </dgm:pt>
    <dgm:pt modelId="{0835733A-BAEF-4F95-96B9-9C9ED3368A44}" type="sibTrans" cxnId="{426CE6EC-77C2-4D00-9A61-1A1EFFDEBCCC}">
      <dgm:prSet/>
      <dgm:spPr/>
      <dgm:t>
        <a:bodyPr/>
        <a:lstStyle/>
        <a:p>
          <a:endParaRPr lang="zh-HK" altLang="en-US"/>
        </a:p>
      </dgm:t>
    </dgm:pt>
    <dgm:pt modelId="{3C826B6A-0F11-4718-B762-A9286F4559A6}">
      <dgm:prSet phldrT="[文字]" custT="1"/>
      <dgm:spPr/>
      <dgm:t>
        <a:bodyPr/>
        <a:lstStyle/>
        <a:p>
          <a:r>
            <a:rPr lang="en-US" altLang="zh-TW" sz="2400" dirty="0"/>
            <a:t>Policy makers, Senior management, RCHE managers are </a:t>
          </a:r>
          <a:r>
            <a:rPr lang="en-US" altLang="zh-TW" sz="2400" dirty="0">
              <a:solidFill>
                <a:srgbClr val="FF0000"/>
              </a:solidFill>
            </a:rPr>
            <a:t>positive</a:t>
          </a:r>
          <a:r>
            <a:rPr lang="en-US" altLang="zh-TW" sz="2400" dirty="0"/>
            <a:t> in the development of  EOL care in Homes</a:t>
          </a:r>
          <a:endParaRPr lang="zh-HK" altLang="en-US" sz="2400" dirty="0"/>
        </a:p>
      </dgm:t>
    </dgm:pt>
    <dgm:pt modelId="{BC73E9EC-C902-4C7B-9927-831B9E8A7AE2}" type="parTrans" cxnId="{3C8DF87D-1A95-4803-92BB-BBAAA3E78F44}">
      <dgm:prSet/>
      <dgm:spPr/>
      <dgm:t>
        <a:bodyPr/>
        <a:lstStyle/>
        <a:p>
          <a:endParaRPr lang="zh-HK" altLang="en-US"/>
        </a:p>
      </dgm:t>
    </dgm:pt>
    <dgm:pt modelId="{3A1A4AFA-61AF-404B-A52C-F5257AD73FE9}" type="sibTrans" cxnId="{3C8DF87D-1A95-4803-92BB-BBAAA3E78F44}">
      <dgm:prSet/>
      <dgm:spPr/>
      <dgm:t>
        <a:bodyPr/>
        <a:lstStyle/>
        <a:p>
          <a:endParaRPr lang="zh-HK" altLang="en-US"/>
        </a:p>
      </dgm:t>
    </dgm:pt>
    <dgm:pt modelId="{04838A49-C40A-4739-82BF-EB02EB196F34}" type="pres">
      <dgm:prSet presAssocID="{6FBD54D0-CED5-4017-BECE-A2B93965ADA2}" presName="arrowDiagram" presStyleCnt="0">
        <dgm:presLayoutVars>
          <dgm:chMax val="5"/>
          <dgm:dir/>
          <dgm:resizeHandles val="exact"/>
        </dgm:presLayoutVars>
      </dgm:prSet>
      <dgm:spPr/>
    </dgm:pt>
    <dgm:pt modelId="{5E233F95-E0DE-489C-B56B-3B5C9D4B8537}" type="pres">
      <dgm:prSet presAssocID="{6FBD54D0-CED5-4017-BECE-A2B93965ADA2}" presName="arrow" presStyleLbl="bgShp" presStyleIdx="0" presStyleCnt="1" custLinFactNeighborX="-10377" custLinFactNeighborY="-2878"/>
      <dgm:spPr/>
    </dgm:pt>
    <dgm:pt modelId="{81DAA076-9407-4EAF-AB27-21FEDD628D66}" type="pres">
      <dgm:prSet presAssocID="{6FBD54D0-CED5-4017-BECE-A2B93965ADA2}" presName="arrowDiagram2" presStyleCnt="0"/>
      <dgm:spPr/>
    </dgm:pt>
    <dgm:pt modelId="{FB6DA19C-1BD3-4C9D-8BFC-040C1A103268}" type="pres">
      <dgm:prSet presAssocID="{2C937424-0E84-4796-A4AD-1E8C88FDBD8D}" presName="bullet2a" presStyleLbl="node1" presStyleIdx="0" presStyleCnt="2"/>
      <dgm:spPr/>
    </dgm:pt>
    <dgm:pt modelId="{3E1C9E3D-0C14-45C2-939A-96DF155ADD13}" type="pres">
      <dgm:prSet presAssocID="{2C937424-0E84-4796-A4AD-1E8C88FDBD8D}" presName="textBox2a" presStyleLbl="revTx" presStyleIdx="0" presStyleCnt="2" custScaleX="134694" custLinFactNeighborX="-26179" custLinFactNeighborY="5124">
        <dgm:presLayoutVars>
          <dgm:bulletEnabled val="1"/>
        </dgm:presLayoutVars>
      </dgm:prSet>
      <dgm:spPr/>
    </dgm:pt>
    <dgm:pt modelId="{51010759-52AE-4D65-9467-7AC8A22C8A63}" type="pres">
      <dgm:prSet presAssocID="{3C826B6A-0F11-4718-B762-A9286F4559A6}" presName="bullet2b" presStyleLbl="node1" presStyleIdx="1" presStyleCnt="2"/>
      <dgm:spPr/>
    </dgm:pt>
    <dgm:pt modelId="{7C6F8644-C3D7-4B3D-86D3-A70362CD49F6}" type="pres">
      <dgm:prSet presAssocID="{3C826B6A-0F11-4718-B762-A9286F4559A6}" presName="textBox2b" presStyleLbl="revTx" presStyleIdx="1" presStyleCnt="2" custScaleX="137201" custScaleY="74306" custLinFactNeighborX="4020" custLinFactNeighborY="-4099">
        <dgm:presLayoutVars>
          <dgm:bulletEnabled val="1"/>
        </dgm:presLayoutVars>
      </dgm:prSet>
      <dgm:spPr/>
    </dgm:pt>
  </dgm:ptLst>
  <dgm:cxnLst>
    <dgm:cxn modelId="{1F4BDB2D-4CB3-4C27-9284-F8468E864FF0}" type="presOf" srcId="{3C826B6A-0F11-4718-B762-A9286F4559A6}" destId="{7C6F8644-C3D7-4B3D-86D3-A70362CD49F6}" srcOrd="0" destOrd="0" presId="urn:microsoft.com/office/officeart/2005/8/layout/arrow2"/>
    <dgm:cxn modelId="{748C3873-BB42-4684-B894-7EE9DEF98D08}" type="presOf" srcId="{2C937424-0E84-4796-A4AD-1E8C88FDBD8D}" destId="{3E1C9E3D-0C14-45C2-939A-96DF155ADD13}" srcOrd="0" destOrd="0" presId="urn:microsoft.com/office/officeart/2005/8/layout/arrow2"/>
    <dgm:cxn modelId="{3C8DF87D-1A95-4803-92BB-BBAAA3E78F44}" srcId="{6FBD54D0-CED5-4017-BECE-A2B93965ADA2}" destId="{3C826B6A-0F11-4718-B762-A9286F4559A6}" srcOrd="1" destOrd="0" parTransId="{BC73E9EC-C902-4C7B-9927-831B9E8A7AE2}" sibTransId="{3A1A4AFA-61AF-404B-A52C-F5257AD73FE9}"/>
    <dgm:cxn modelId="{88EB54D7-6D74-4A7E-995C-F126404BE8C7}" type="presOf" srcId="{6FBD54D0-CED5-4017-BECE-A2B93965ADA2}" destId="{04838A49-C40A-4739-82BF-EB02EB196F34}" srcOrd="0" destOrd="0" presId="urn:microsoft.com/office/officeart/2005/8/layout/arrow2"/>
    <dgm:cxn modelId="{426CE6EC-77C2-4D00-9A61-1A1EFFDEBCCC}" srcId="{6FBD54D0-CED5-4017-BECE-A2B93965ADA2}" destId="{2C937424-0E84-4796-A4AD-1E8C88FDBD8D}" srcOrd="0" destOrd="0" parTransId="{629B9966-7AC5-4F2E-AD2A-ECEB238EE3D7}" sibTransId="{0835733A-BAEF-4F95-96B9-9C9ED3368A44}"/>
    <dgm:cxn modelId="{074FBAB4-E665-4C3D-89E5-5EA157449FDE}" type="presParOf" srcId="{04838A49-C40A-4739-82BF-EB02EB196F34}" destId="{5E233F95-E0DE-489C-B56B-3B5C9D4B8537}" srcOrd="0" destOrd="0" presId="urn:microsoft.com/office/officeart/2005/8/layout/arrow2"/>
    <dgm:cxn modelId="{FD977CAF-E322-470A-BDB9-082CCF0C34DB}" type="presParOf" srcId="{04838A49-C40A-4739-82BF-EB02EB196F34}" destId="{81DAA076-9407-4EAF-AB27-21FEDD628D66}" srcOrd="1" destOrd="0" presId="urn:microsoft.com/office/officeart/2005/8/layout/arrow2"/>
    <dgm:cxn modelId="{20E86349-2D0C-41C2-BB15-2CC30D9F22A0}" type="presParOf" srcId="{81DAA076-9407-4EAF-AB27-21FEDD628D66}" destId="{FB6DA19C-1BD3-4C9D-8BFC-040C1A103268}" srcOrd="0" destOrd="0" presId="urn:microsoft.com/office/officeart/2005/8/layout/arrow2"/>
    <dgm:cxn modelId="{D6010510-07C8-4010-9BFC-37973F0EFAA9}" type="presParOf" srcId="{81DAA076-9407-4EAF-AB27-21FEDD628D66}" destId="{3E1C9E3D-0C14-45C2-939A-96DF155ADD13}" srcOrd="1" destOrd="0" presId="urn:microsoft.com/office/officeart/2005/8/layout/arrow2"/>
    <dgm:cxn modelId="{ACEE8735-5C0C-4D46-A24A-5BF2580A440B}" type="presParOf" srcId="{81DAA076-9407-4EAF-AB27-21FEDD628D66}" destId="{51010759-52AE-4D65-9467-7AC8A22C8A63}" srcOrd="2" destOrd="0" presId="urn:microsoft.com/office/officeart/2005/8/layout/arrow2"/>
    <dgm:cxn modelId="{4579C613-7CEC-4F9A-B142-DC5A88FF4B98}" type="presParOf" srcId="{81DAA076-9407-4EAF-AB27-21FEDD628D66}" destId="{7C6F8644-C3D7-4B3D-86D3-A70362CD49F6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D3A5A-13FB-4183-A1BF-35FE7ACC0D04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HK" altLang="en-US"/>
        </a:p>
      </dgm:t>
    </dgm:pt>
    <dgm:pt modelId="{274BFEEF-037A-4165-95EE-CA87AD9D60A1}">
      <dgm:prSet phldrT="[文字]"/>
      <dgm:spPr/>
      <dgm:t>
        <a:bodyPr/>
        <a:lstStyle/>
        <a:p>
          <a:r>
            <a:rPr lang="en-US" altLang="zh-HK" dirty="0"/>
            <a:t>Home</a:t>
          </a:r>
          <a:endParaRPr lang="zh-HK" altLang="en-US" dirty="0"/>
        </a:p>
      </dgm:t>
    </dgm:pt>
    <dgm:pt modelId="{925BC051-71A6-4761-ADFA-20FA20AC8AB7}" type="parTrans" cxnId="{55F2959C-1833-4B82-8830-5C96D1982CD8}">
      <dgm:prSet/>
      <dgm:spPr/>
      <dgm:t>
        <a:bodyPr/>
        <a:lstStyle/>
        <a:p>
          <a:endParaRPr lang="zh-HK" altLang="en-US"/>
        </a:p>
      </dgm:t>
    </dgm:pt>
    <dgm:pt modelId="{C2051E4B-6204-481B-8661-C23C3DE348E6}" type="sibTrans" cxnId="{55F2959C-1833-4B82-8830-5C96D1982CD8}">
      <dgm:prSet/>
      <dgm:spPr/>
      <dgm:t>
        <a:bodyPr/>
        <a:lstStyle/>
        <a:p>
          <a:endParaRPr lang="zh-HK" altLang="en-US"/>
        </a:p>
      </dgm:t>
    </dgm:pt>
    <dgm:pt modelId="{ABC6BCAF-A245-40DE-8586-16B86B9502FB}">
      <dgm:prSet phldrT="[文字]"/>
      <dgm:spPr/>
      <dgm:t>
        <a:bodyPr/>
        <a:lstStyle/>
        <a:p>
          <a:r>
            <a:rPr lang="en-US" altLang="zh-HK" dirty="0"/>
            <a:t>Space limitation</a:t>
          </a:r>
          <a:endParaRPr lang="zh-HK" altLang="en-US" dirty="0"/>
        </a:p>
      </dgm:t>
    </dgm:pt>
    <dgm:pt modelId="{772D0D06-10D1-4CA6-85E1-1AAA7ED90A26}" type="parTrans" cxnId="{84074D64-85E9-4D69-B29D-5DE132E002EB}">
      <dgm:prSet/>
      <dgm:spPr/>
      <dgm:t>
        <a:bodyPr/>
        <a:lstStyle/>
        <a:p>
          <a:endParaRPr lang="zh-HK" altLang="en-US"/>
        </a:p>
      </dgm:t>
    </dgm:pt>
    <dgm:pt modelId="{4131E066-38D8-45EC-960D-70E42CF768B4}" type="sibTrans" cxnId="{84074D64-85E9-4D69-B29D-5DE132E002EB}">
      <dgm:prSet/>
      <dgm:spPr/>
      <dgm:t>
        <a:bodyPr/>
        <a:lstStyle/>
        <a:p>
          <a:endParaRPr lang="zh-HK" altLang="en-US"/>
        </a:p>
      </dgm:t>
    </dgm:pt>
    <dgm:pt modelId="{14E7245C-7261-4344-BC0B-DBD06DB447E8}">
      <dgm:prSet phldrT="[文字]"/>
      <dgm:spPr/>
      <dgm:t>
        <a:bodyPr/>
        <a:lstStyle/>
        <a:p>
          <a:r>
            <a:rPr lang="en-US" altLang="zh-HK" dirty="0"/>
            <a:t>Insufficient manpower</a:t>
          </a:r>
          <a:endParaRPr lang="zh-HK" altLang="en-US" dirty="0"/>
        </a:p>
      </dgm:t>
    </dgm:pt>
    <dgm:pt modelId="{8432A9FB-0586-4406-A9FB-71738B786363}" type="parTrans" cxnId="{E2612029-F38A-4C2F-A99D-5DC89726E5AD}">
      <dgm:prSet/>
      <dgm:spPr/>
      <dgm:t>
        <a:bodyPr/>
        <a:lstStyle/>
        <a:p>
          <a:endParaRPr lang="zh-HK" altLang="en-US"/>
        </a:p>
      </dgm:t>
    </dgm:pt>
    <dgm:pt modelId="{E4178E98-F292-4F35-B438-54CA67092453}" type="sibTrans" cxnId="{E2612029-F38A-4C2F-A99D-5DC89726E5AD}">
      <dgm:prSet/>
      <dgm:spPr/>
      <dgm:t>
        <a:bodyPr/>
        <a:lstStyle/>
        <a:p>
          <a:endParaRPr lang="zh-HK" altLang="en-US"/>
        </a:p>
      </dgm:t>
    </dgm:pt>
    <dgm:pt modelId="{C1EFB24D-769F-44DC-BB66-1F0081FD4C86}">
      <dgm:prSet phldrT="[文字]"/>
      <dgm:spPr/>
      <dgm:t>
        <a:bodyPr/>
        <a:lstStyle/>
        <a:p>
          <a:r>
            <a:rPr lang="en-US" altLang="zh-HK" dirty="0"/>
            <a:t>Staff</a:t>
          </a:r>
          <a:endParaRPr lang="zh-HK" altLang="en-US" dirty="0"/>
        </a:p>
      </dgm:t>
    </dgm:pt>
    <dgm:pt modelId="{64523699-114B-492F-B421-4006EC64C59A}" type="parTrans" cxnId="{5CB67026-59E6-4745-8DCE-5591218F97B3}">
      <dgm:prSet/>
      <dgm:spPr/>
      <dgm:t>
        <a:bodyPr/>
        <a:lstStyle/>
        <a:p>
          <a:endParaRPr lang="zh-HK" altLang="en-US"/>
        </a:p>
      </dgm:t>
    </dgm:pt>
    <dgm:pt modelId="{DB19F4BD-40D7-4D57-9717-40E8F58DD092}" type="sibTrans" cxnId="{5CB67026-59E6-4745-8DCE-5591218F97B3}">
      <dgm:prSet/>
      <dgm:spPr/>
      <dgm:t>
        <a:bodyPr/>
        <a:lstStyle/>
        <a:p>
          <a:endParaRPr lang="zh-HK" altLang="en-US"/>
        </a:p>
      </dgm:t>
    </dgm:pt>
    <dgm:pt modelId="{1F11D217-2821-4CF2-96F8-DFBBA1666B3E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dirty="0"/>
            <a:t>Lack of knowledge in EOL care</a:t>
          </a:r>
          <a:endParaRPr lang="zh-HK" altLang="en-US" dirty="0"/>
        </a:p>
      </dgm:t>
    </dgm:pt>
    <dgm:pt modelId="{BDC6CC6C-D61A-4BEB-B97F-28E22EEE2E17}" type="parTrans" cxnId="{F4DA8012-F4FD-4E40-A9FC-1153A506C227}">
      <dgm:prSet/>
      <dgm:spPr/>
      <dgm:t>
        <a:bodyPr/>
        <a:lstStyle/>
        <a:p>
          <a:endParaRPr lang="zh-HK" altLang="en-US"/>
        </a:p>
      </dgm:t>
    </dgm:pt>
    <dgm:pt modelId="{DED14039-9DBC-4DCA-A879-664589BD7A5B}" type="sibTrans" cxnId="{F4DA8012-F4FD-4E40-A9FC-1153A506C227}">
      <dgm:prSet/>
      <dgm:spPr/>
      <dgm:t>
        <a:bodyPr/>
        <a:lstStyle/>
        <a:p>
          <a:endParaRPr lang="zh-HK" altLang="en-US"/>
        </a:p>
      </dgm:t>
    </dgm:pt>
    <dgm:pt modelId="{FBA6F215-8D18-4F78-AC84-64A3F9B56920}">
      <dgm:prSet phldrT="[文字]"/>
      <dgm:spPr/>
      <dgm:t>
        <a:bodyPr/>
        <a:lstStyle/>
        <a:p>
          <a:r>
            <a:rPr lang="en-US" altLang="zh-HK" dirty="0"/>
            <a:t>Culture</a:t>
          </a:r>
          <a:endParaRPr lang="zh-HK" altLang="en-US" dirty="0"/>
        </a:p>
      </dgm:t>
    </dgm:pt>
    <dgm:pt modelId="{4567DBD3-6E99-414C-B10E-EC702FA18787}" type="parTrans" cxnId="{FBA72F46-3028-4855-8B01-25E69B204A50}">
      <dgm:prSet/>
      <dgm:spPr/>
      <dgm:t>
        <a:bodyPr/>
        <a:lstStyle/>
        <a:p>
          <a:endParaRPr lang="zh-HK" altLang="en-US"/>
        </a:p>
      </dgm:t>
    </dgm:pt>
    <dgm:pt modelId="{6325D150-30B6-4ED6-B4B1-4D18ADCAD55D}" type="sibTrans" cxnId="{FBA72F46-3028-4855-8B01-25E69B204A50}">
      <dgm:prSet/>
      <dgm:spPr/>
      <dgm:t>
        <a:bodyPr/>
        <a:lstStyle/>
        <a:p>
          <a:endParaRPr lang="zh-HK" altLang="en-US"/>
        </a:p>
      </dgm:t>
    </dgm:pt>
    <dgm:pt modelId="{77F9DB8D-AB6D-4B37-9478-12422D635715}">
      <dgm:prSet phldrT="[文字]"/>
      <dgm:spPr/>
      <dgm:t>
        <a:bodyPr/>
        <a:lstStyle/>
        <a:p>
          <a:r>
            <a:rPr lang="en-US" altLang="zh-HK" dirty="0"/>
            <a:t>Change</a:t>
          </a:r>
          <a:endParaRPr lang="zh-HK" altLang="en-US" dirty="0"/>
        </a:p>
      </dgm:t>
    </dgm:pt>
    <dgm:pt modelId="{6AF0FE26-4324-4674-901F-443C73764848}" type="parTrans" cxnId="{E1E4F9BD-53F9-490C-81A8-62BE1373D40D}">
      <dgm:prSet/>
      <dgm:spPr/>
      <dgm:t>
        <a:bodyPr/>
        <a:lstStyle/>
        <a:p>
          <a:endParaRPr lang="zh-HK" altLang="en-US"/>
        </a:p>
      </dgm:t>
    </dgm:pt>
    <dgm:pt modelId="{07538DDE-1DE6-4544-9F77-53081C90009B}" type="sibTrans" cxnId="{E1E4F9BD-53F9-490C-81A8-62BE1373D40D}">
      <dgm:prSet/>
      <dgm:spPr/>
      <dgm:t>
        <a:bodyPr/>
        <a:lstStyle/>
        <a:p>
          <a:endParaRPr lang="zh-HK" altLang="en-US"/>
        </a:p>
      </dgm:t>
    </dgm:pt>
    <dgm:pt modelId="{DC5849C0-B19E-400E-82E6-F02C5622A043}">
      <dgm:prSet phldrT="[文字]"/>
      <dgm:spPr/>
      <dgm:t>
        <a:bodyPr/>
        <a:lstStyle/>
        <a:p>
          <a:r>
            <a:rPr lang="en-US" altLang="zh-HK" dirty="0"/>
            <a:t>Accountability</a:t>
          </a:r>
          <a:endParaRPr lang="zh-HK" altLang="en-US" dirty="0"/>
        </a:p>
      </dgm:t>
    </dgm:pt>
    <dgm:pt modelId="{74795B3F-9C0B-4FB3-BDE3-1E19C99A6845}" type="parTrans" cxnId="{AB4F6D4D-DFE4-4095-AAF0-DC37237C9384}">
      <dgm:prSet/>
      <dgm:spPr/>
      <dgm:t>
        <a:bodyPr/>
        <a:lstStyle/>
        <a:p>
          <a:endParaRPr lang="zh-HK" altLang="en-US"/>
        </a:p>
      </dgm:t>
    </dgm:pt>
    <dgm:pt modelId="{4825319B-11AB-4741-B7D3-4FF71375A6DE}" type="sibTrans" cxnId="{AB4F6D4D-DFE4-4095-AAF0-DC37237C9384}">
      <dgm:prSet/>
      <dgm:spPr/>
      <dgm:t>
        <a:bodyPr/>
        <a:lstStyle/>
        <a:p>
          <a:endParaRPr lang="zh-HK" altLang="en-US"/>
        </a:p>
      </dgm:t>
    </dgm:pt>
    <dgm:pt modelId="{94EC1AEA-2DD1-42EA-81F1-13C378FCA44B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dirty="0"/>
            <a:t>Unfamiliar care practice</a:t>
          </a:r>
          <a:endParaRPr lang="zh-HK" altLang="en-US" dirty="0"/>
        </a:p>
      </dgm:t>
    </dgm:pt>
    <dgm:pt modelId="{5FF86AE2-E955-443E-9F5B-2F2DBED36252}" type="parTrans" cxnId="{49EC0C8B-17E6-4433-A2BA-BD9BBA7FB9BA}">
      <dgm:prSet/>
      <dgm:spPr/>
      <dgm:t>
        <a:bodyPr/>
        <a:lstStyle/>
        <a:p>
          <a:endParaRPr lang="zh-HK" altLang="en-US"/>
        </a:p>
      </dgm:t>
    </dgm:pt>
    <dgm:pt modelId="{EEE1DF84-336E-4EFB-B43B-4B56752BEA9E}" type="sibTrans" cxnId="{49EC0C8B-17E6-4433-A2BA-BD9BBA7FB9BA}">
      <dgm:prSet/>
      <dgm:spPr/>
      <dgm:t>
        <a:bodyPr/>
        <a:lstStyle/>
        <a:p>
          <a:endParaRPr lang="zh-HK" altLang="en-US"/>
        </a:p>
      </dgm:t>
    </dgm:pt>
    <dgm:pt modelId="{33E8BE3F-1ACE-4096-A5E9-6C4513E9DF91}" type="pres">
      <dgm:prSet presAssocID="{8E4D3A5A-13FB-4183-A1BF-35FE7ACC0D04}" presName="linearFlow" presStyleCnt="0">
        <dgm:presLayoutVars>
          <dgm:dir/>
          <dgm:animLvl val="lvl"/>
          <dgm:resizeHandles val="exact"/>
        </dgm:presLayoutVars>
      </dgm:prSet>
      <dgm:spPr/>
    </dgm:pt>
    <dgm:pt modelId="{D08846A2-0824-4EC0-B61B-2DFFA6469064}" type="pres">
      <dgm:prSet presAssocID="{274BFEEF-037A-4165-95EE-CA87AD9D60A1}" presName="composite" presStyleCnt="0"/>
      <dgm:spPr/>
    </dgm:pt>
    <dgm:pt modelId="{8440BFF7-5CF9-4CF4-AA87-7CE836CE3BE8}" type="pres">
      <dgm:prSet presAssocID="{274BFEEF-037A-4165-95EE-CA87AD9D60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5182B7-E89D-47F0-A8B5-F443EDAB0BEB}" type="pres">
      <dgm:prSet presAssocID="{274BFEEF-037A-4165-95EE-CA87AD9D60A1}" presName="descendantText" presStyleLbl="alignAcc1" presStyleIdx="0" presStyleCnt="3">
        <dgm:presLayoutVars>
          <dgm:bulletEnabled val="1"/>
        </dgm:presLayoutVars>
      </dgm:prSet>
      <dgm:spPr/>
    </dgm:pt>
    <dgm:pt modelId="{DF843F7B-B0BB-4953-ABD9-04D7076CD656}" type="pres">
      <dgm:prSet presAssocID="{C2051E4B-6204-481B-8661-C23C3DE348E6}" presName="sp" presStyleCnt="0"/>
      <dgm:spPr/>
    </dgm:pt>
    <dgm:pt modelId="{61D66DC1-A5EB-4BCE-A0D3-8CD94163A095}" type="pres">
      <dgm:prSet presAssocID="{C1EFB24D-769F-44DC-BB66-1F0081FD4C86}" presName="composite" presStyleCnt="0"/>
      <dgm:spPr/>
    </dgm:pt>
    <dgm:pt modelId="{71D366D2-766D-4DF1-B61C-BF4CE8CE24D4}" type="pres">
      <dgm:prSet presAssocID="{C1EFB24D-769F-44DC-BB66-1F0081FD4C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474DA7-1282-42D1-8BA6-D0C71323C605}" type="pres">
      <dgm:prSet presAssocID="{C1EFB24D-769F-44DC-BB66-1F0081FD4C86}" presName="descendantText" presStyleLbl="alignAcc1" presStyleIdx="1" presStyleCnt="3">
        <dgm:presLayoutVars>
          <dgm:bulletEnabled val="1"/>
        </dgm:presLayoutVars>
      </dgm:prSet>
      <dgm:spPr/>
    </dgm:pt>
    <dgm:pt modelId="{B7189F40-975A-4125-9A8E-A627F3BB4450}" type="pres">
      <dgm:prSet presAssocID="{DB19F4BD-40D7-4D57-9717-40E8F58DD092}" presName="sp" presStyleCnt="0"/>
      <dgm:spPr/>
    </dgm:pt>
    <dgm:pt modelId="{525AB137-EC33-4C21-A391-61AD242C7906}" type="pres">
      <dgm:prSet presAssocID="{FBA6F215-8D18-4F78-AC84-64A3F9B56920}" presName="composite" presStyleCnt="0"/>
      <dgm:spPr/>
    </dgm:pt>
    <dgm:pt modelId="{6D9DF6FE-291E-488B-8DA4-F6AD326FDD57}" type="pres">
      <dgm:prSet presAssocID="{FBA6F215-8D18-4F78-AC84-64A3F9B569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FCBD832-A256-4D10-9F5A-166602A33DC8}" type="pres">
      <dgm:prSet presAssocID="{FBA6F215-8D18-4F78-AC84-64A3F9B569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4DA8012-F4FD-4E40-A9FC-1153A506C227}" srcId="{C1EFB24D-769F-44DC-BB66-1F0081FD4C86}" destId="{1F11D217-2821-4CF2-96F8-DFBBA1666B3E}" srcOrd="0" destOrd="0" parTransId="{BDC6CC6C-D61A-4BEB-B97F-28E22EEE2E17}" sibTransId="{DED14039-9DBC-4DCA-A879-664589BD7A5B}"/>
    <dgm:cxn modelId="{1F567616-76B4-468A-ACD3-B4C7897542FB}" type="presOf" srcId="{FBA6F215-8D18-4F78-AC84-64A3F9B56920}" destId="{6D9DF6FE-291E-488B-8DA4-F6AD326FDD57}" srcOrd="0" destOrd="0" presId="urn:microsoft.com/office/officeart/2005/8/layout/chevron2"/>
    <dgm:cxn modelId="{20243125-14B0-43A1-8651-22AFA7D98675}" type="presOf" srcId="{77F9DB8D-AB6D-4B37-9478-12422D635715}" destId="{FFCBD832-A256-4D10-9F5A-166602A33DC8}" srcOrd="0" destOrd="0" presId="urn:microsoft.com/office/officeart/2005/8/layout/chevron2"/>
    <dgm:cxn modelId="{5CB67026-59E6-4745-8DCE-5591218F97B3}" srcId="{8E4D3A5A-13FB-4183-A1BF-35FE7ACC0D04}" destId="{C1EFB24D-769F-44DC-BB66-1F0081FD4C86}" srcOrd="1" destOrd="0" parTransId="{64523699-114B-492F-B421-4006EC64C59A}" sibTransId="{DB19F4BD-40D7-4D57-9717-40E8F58DD092}"/>
    <dgm:cxn modelId="{E2612029-F38A-4C2F-A99D-5DC89726E5AD}" srcId="{274BFEEF-037A-4165-95EE-CA87AD9D60A1}" destId="{14E7245C-7261-4344-BC0B-DBD06DB447E8}" srcOrd="1" destOrd="0" parTransId="{8432A9FB-0586-4406-A9FB-71738B786363}" sibTransId="{E4178E98-F292-4F35-B438-54CA67092453}"/>
    <dgm:cxn modelId="{650B8E2A-861D-4684-A953-64F0B8D87A16}" type="presOf" srcId="{14E7245C-7261-4344-BC0B-DBD06DB447E8}" destId="{4D5182B7-E89D-47F0-A8B5-F443EDAB0BEB}" srcOrd="0" destOrd="1" presId="urn:microsoft.com/office/officeart/2005/8/layout/chevron2"/>
    <dgm:cxn modelId="{F508F830-E912-46AA-B75D-96DFE636BB6D}" type="presOf" srcId="{C1EFB24D-769F-44DC-BB66-1F0081FD4C86}" destId="{71D366D2-766D-4DF1-B61C-BF4CE8CE24D4}" srcOrd="0" destOrd="0" presId="urn:microsoft.com/office/officeart/2005/8/layout/chevron2"/>
    <dgm:cxn modelId="{84074D64-85E9-4D69-B29D-5DE132E002EB}" srcId="{274BFEEF-037A-4165-95EE-CA87AD9D60A1}" destId="{ABC6BCAF-A245-40DE-8586-16B86B9502FB}" srcOrd="0" destOrd="0" parTransId="{772D0D06-10D1-4CA6-85E1-1AAA7ED90A26}" sibTransId="{4131E066-38D8-45EC-960D-70E42CF768B4}"/>
    <dgm:cxn modelId="{FBA72F46-3028-4855-8B01-25E69B204A50}" srcId="{8E4D3A5A-13FB-4183-A1BF-35FE7ACC0D04}" destId="{FBA6F215-8D18-4F78-AC84-64A3F9B56920}" srcOrd="2" destOrd="0" parTransId="{4567DBD3-6E99-414C-B10E-EC702FA18787}" sibTransId="{6325D150-30B6-4ED6-B4B1-4D18ADCAD55D}"/>
    <dgm:cxn modelId="{AB4F6D4D-DFE4-4095-AAF0-DC37237C9384}" srcId="{FBA6F215-8D18-4F78-AC84-64A3F9B56920}" destId="{DC5849C0-B19E-400E-82E6-F02C5622A043}" srcOrd="1" destOrd="0" parTransId="{74795B3F-9C0B-4FB3-BDE3-1E19C99A6845}" sibTransId="{4825319B-11AB-4741-B7D3-4FF71375A6DE}"/>
    <dgm:cxn modelId="{E796135A-6121-466F-B3E7-4C55D244DDE2}" type="presOf" srcId="{ABC6BCAF-A245-40DE-8586-16B86B9502FB}" destId="{4D5182B7-E89D-47F0-A8B5-F443EDAB0BEB}" srcOrd="0" destOrd="0" presId="urn:microsoft.com/office/officeart/2005/8/layout/chevron2"/>
    <dgm:cxn modelId="{D954BE83-5D83-412F-8C6C-4CD41FFBAFC1}" type="presOf" srcId="{274BFEEF-037A-4165-95EE-CA87AD9D60A1}" destId="{8440BFF7-5CF9-4CF4-AA87-7CE836CE3BE8}" srcOrd="0" destOrd="0" presId="urn:microsoft.com/office/officeart/2005/8/layout/chevron2"/>
    <dgm:cxn modelId="{D2C51688-3BBA-462A-9AB4-4FD8E4338890}" type="presOf" srcId="{1F11D217-2821-4CF2-96F8-DFBBA1666B3E}" destId="{D2474DA7-1282-42D1-8BA6-D0C71323C605}" srcOrd="0" destOrd="0" presId="urn:microsoft.com/office/officeart/2005/8/layout/chevron2"/>
    <dgm:cxn modelId="{49EC0C8B-17E6-4433-A2BA-BD9BBA7FB9BA}" srcId="{C1EFB24D-769F-44DC-BB66-1F0081FD4C86}" destId="{94EC1AEA-2DD1-42EA-81F1-13C378FCA44B}" srcOrd="1" destOrd="0" parTransId="{5FF86AE2-E955-443E-9F5B-2F2DBED36252}" sibTransId="{EEE1DF84-336E-4EFB-B43B-4B56752BEA9E}"/>
    <dgm:cxn modelId="{C320749A-B72F-484A-B207-EFD2AFC09E1B}" type="presOf" srcId="{94EC1AEA-2DD1-42EA-81F1-13C378FCA44B}" destId="{D2474DA7-1282-42D1-8BA6-D0C71323C605}" srcOrd="0" destOrd="1" presId="urn:microsoft.com/office/officeart/2005/8/layout/chevron2"/>
    <dgm:cxn modelId="{55F2959C-1833-4B82-8830-5C96D1982CD8}" srcId="{8E4D3A5A-13FB-4183-A1BF-35FE7ACC0D04}" destId="{274BFEEF-037A-4165-95EE-CA87AD9D60A1}" srcOrd="0" destOrd="0" parTransId="{925BC051-71A6-4761-ADFA-20FA20AC8AB7}" sibTransId="{C2051E4B-6204-481B-8661-C23C3DE348E6}"/>
    <dgm:cxn modelId="{BE41C49F-85D0-42BA-B282-FBA2B5BBE3BE}" type="presOf" srcId="{8E4D3A5A-13FB-4183-A1BF-35FE7ACC0D04}" destId="{33E8BE3F-1ACE-4096-A5E9-6C4513E9DF91}" srcOrd="0" destOrd="0" presId="urn:microsoft.com/office/officeart/2005/8/layout/chevron2"/>
    <dgm:cxn modelId="{E1E4F9BD-53F9-490C-81A8-62BE1373D40D}" srcId="{FBA6F215-8D18-4F78-AC84-64A3F9B56920}" destId="{77F9DB8D-AB6D-4B37-9478-12422D635715}" srcOrd="0" destOrd="0" parTransId="{6AF0FE26-4324-4674-901F-443C73764848}" sibTransId="{07538DDE-1DE6-4544-9F77-53081C90009B}"/>
    <dgm:cxn modelId="{83C3C4EE-53DE-4121-A373-DA36B86305CE}" type="presOf" srcId="{DC5849C0-B19E-400E-82E6-F02C5622A043}" destId="{FFCBD832-A256-4D10-9F5A-166602A33DC8}" srcOrd="0" destOrd="1" presId="urn:microsoft.com/office/officeart/2005/8/layout/chevron2"/>
    <dgm:cxn modelId="{A9866BF2-34E5-4BC6-ABF8-F330E31721FE}" type="presParOf" srcId="{33E8BE3F-1ACE-4096-A5E9-6C4513E9DF91}" destId="{D08846A2-0824-4EC0-B61B-2DFFA6469064}" srcOrd="0" destOrd="0" presId="urn:microsoft.com/office/officeart/2005/8/layout/chevron2"/>
    <dgm:cxn modelId="{3ADCF502-A106-4B87-A614-DC33646CFE22}" type="presParOf" srcId="{D08846A2-0824-4EC0-B61B-2DFFA6469064}" destId="{8440BFF7-5CF9-4CF4-AA87-7CE836CE3BE8}" srcOrd="0" destOrd="0" presId="urn:microsoft.com/office/officeart/2005/8/layout/chevron2"/>
    <dgm:cxn modelId="{024F1189-FB99-4409-A287-2B8F4A672FCC}" type="presParOf" srcId="{D08846A2-0824-4EC0-B61B-2DFFA6469064}" destId="{4D5182B7-E89D-47F0-A8B5-F443EDAB0BEB}" srcOrd="1" destOrd="0" presId="urn:microsoft.com/office/officeart/2005/8/layout/chevron2"/>
    <dgm:cxn modelId="{5B293E58-63F4-490E-876D-EA7B8D2C8881}" type="presParOf" srcId="{33E8BE3F-1ACE-4096-A5E9-6C4513E9DF91}" destId="{DF843F7B-B0BB-4953-ABD9-04D7076CD656}" srcOrd="1" destOrd="0" presId="urn:microsoft.com/office/officeart/2005/8/layout/chevron2"/>
    <dgm:cxn modelId="{C0A5B33E-FC91-4768-9001-10D9D992A43A}" type="presParOf" srcId="{33E8BE3F-1ACE-4096-A5E9-6C4513E9DF91}" destId="{61D66DC1-A5EB-4BCE-A0D3-8CD94163A095}" srcOrd="2" destOrd="0" presId="urn:microsoft.com/office/officeart/2005/8/layout/chevron2"/>
    <dgm:cxn modelId="{57259419-6EFA-4872-99D7-1AA7BD407612}" type="presParOf" srcId="{61D66DC1-A5EB-4BCE-A0D3-8CD94163A095}" destId="{71D366D2-766D-4DF1-B61C-BF4CE8CE24D4}" srcOrd="0" destOrd="0" presId="urn:microsoft.com/office/officeart/2005/8/layout/chevron2"/>
    <dgm:cxn modelId="{3F339F12-8175-4D3A-A622-FE1678393819}" type="presParOf" srcId="{61D66DC1-A5EB-4BCE-A0D3-8CD94163A095}" destId="{D2474DA7-1282-42D1-8BA6-D0C71323C605}" srcOrd="1" destOrd="0" presId="urn:microsoft.com/office/officeart/2005/8/layout/chevron2"/>
    <dgm:cxn modelId="{9335A275-E358-4216-99E4-C39130ED4750}" type="presParOf" srcId="{33E8BE3F-1ACE-4096-A5E9-6C4513E9DF91}" destId="{B7189F40-975A-4125-9A8E-A627F3BB4450}" srcOrd="3" destOrd="0" presId="urn:microsoft.com/office/officeart/2005/8/layout/chevron2"/>
    <dgm:cxn modelId="{E70C3948-15AE-43D4-8440-AC9F4AF200AB}" type="presParOf" srcId="{33E8BE3F-1ACE-4096-A5E9-6C4513E9DF91}" destId="{525AB137-EC33-4C21-A391-61AD242C7906}" srcOrd="4" destOrd="0" presId="urn:microsoft.com/office/officeart/2005/8/layout/chevron2"/>
    <dgm:cxn modelId="{94B3157B-6B76-4CBA-ADB2-EB462A8FBD10}" type="presParOf" srcId="{525AB137-EC33-4C21-A391-61AD242C7906}" destId="{6D9DF6FE-291E-488B-8DA4-F6AD326FDD57}" srcOrd="0" destOrd="0" presId="urn:microsoft.com/office/officeart/2005/8/layout/chevron2"/>
    <dgm:cxn modelId="{0721F8E5-B419-4509-A8AE-DDA3F7EBCAC2}" type="presParOf" srcId="{525AB137-EC33-4C21-A391-61AD242C7906}" destId="{FFCBD832-A256-4D10-9F5A-166602A33D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4D3A5A-13FB-4183-A1BF-35FE7ACC0D04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zh-HK" altLang="en-US"/>
        </a:p>
      </dgm:t>
    </dgm:pt>
    <dgm:pt modelId="{274BFEEF-037A-4165-95EE-CA87AD9D60A1}">
      <dgm:prSet phldrT="[文字]"/>
      <dgm:spPr/>
      <dgm:t>
        <a:bodyPr/>
        <a:lstStyle/>
        <a:p>
          <a:r>
            <a:rPr lang="en-US" altLang="zh-HK"/>
            <a:t>Home</a:t>
          </a:r>
          <a:endParaRPr lang="zh-HK" altLang="en-US" dirty="0"/>
        </a:p>
      </dgm:t>
    </dgm:pt>
    <dgm:pt modelId="{925BC051-71A6-4761-ADFA-20FA20AC8AB7}" type="parTrans" cxnId="{55F2959C-1833-4B82-8830-5C96D1982CD8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C2051E4B-6204-481B-8661-C23C3DE348E6}" type="sibTrans" cxnId="{55F2959C-1833-4B82-8830-5C96D1982CD8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ABC6BCAF-A245-40DE-8586-16B86B9502FB}">
      <dgm:prSet phldrT="[文字]"/>
      <dgm:spPr/>
      <dgm:t>
        <a:bodyPr/>
        <a:lstStyle/>
        <a:p>
          <a:r>
            <a:rPr lang="en-US" altLang="zh-HK"/>
            <a:t>Space limitation</a:t>
          </a:r>
          <a:endParaRPr lang="zh-HK" altLang="en-US" dirty="0"/>
        </a:p>
      </dgm:t>
    </dgm:pt>
    <dgm:pt modelId="{772D0D06-10D1-4CA6-85E1-1AAA7ED90A26}" type="parTrans" cxnId="{84074D64-85E9-4D69-B29D-5DE132E002EB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4131E066-38D8-45EC-960D-70E42CF768B4}" type="sibTrans" cxnId="{84074D64-85E9-4D69-B29D-5DE132E002EB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14E7245C-7261-4344-BC0B-DBD06DB447E8}">
      <dgm:prSet phldrT="[文字]"/>
      <dgm:spPr/>
      <dgm:t>
        <a:bodyPr/>
        <a:lstStyle/>
        <a:p>
          <a:r>
            <a:rPr lang="en-US" altLang="zh-HK"/>
            <a:t>Insufficient manpower</a:t>
          </a:r>
          <a:endParaRPr lang="zh-HK" altLang="en-US" dirty="0"/>
        </a:p>
      </dgm:t>
    </dgm:pt>
    <dgm:pt modelId="{8432A9FB-0586-4406-A9FB-71738B786363}" type="parTrans" cxnId="{E2612029-F38A-4C2F-A99D-5DC89726E5AD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E4178E98-F292-4F35-B438-54CA67092453}" type="sibTrans" cxnId="{E2612029-F38A-4C2F-A99D-5DC89726E5AD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C1EFB24D-769F-44DC-BB66-1F0081FD4C86}">
      <dgm:prSet phldrT="[文字]"/>
      <dgm:spPr/>
      <dgm:t>
        <a:bodyPr/>
        <a:lstStyle/>
        <a:p>
          <a:r>
            <a:rPr lang="en-US" altLang="zh-HK"/>
            <a:t>Staff</a:t>
          </a:r>
          <a:endParaRPr lang="zh-HK" altLang="en-US" dirty="0"/>
        </a:p>
      </dgm:t>
    </dgm:pt>
    <dgm:pt modelId="{64523699-114B-492F-B421-4006EC64C59A}" type="parTrans" cxnId="{5CB67026-59E6-4745-8DCE-5591218F97B3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DB19F4BD-40D7-4D57-9717-40E8F58DD092}" type="sibTrans" cxnId="{5CB67026-59E6-4745-8DCE-5591218F97B3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1F11D217-2821-4CF2-96F8-DFBBA1666B3E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dirty="0"/>
            <a:t>Lack of knowledge in EOL care</a:t>
          </a:r>
          <a:endParaRPr lang="zh-HK" altLang="en-US" dirty="0"/>
        </a:p>
      </dgm:t>
    </dgm:pt>
    <dgm:pt modelId="{BDC6CC6C-D61A-4BEB-B97F-28E22EEE2E17}" type="parTrans" cxnId="{F4DA8012-F4FD-4E40-A9FC-1153A506C227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DED14039-9DBC-4DCA-A879-664589BD7A5B}" type="sibTrans" cxnId="{F4DA8012-F4FD-4E40-A9FC-1153A506C227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FBA6F215-8D18-4F78-AC84-64A3F9B56920}">
      <dgm:prSet phldrT="[文字]"/>
      <dgm:spPr/>
      <dgm:t>
        <a:bodyPr/>
        <a:lstStyle/>
        <a:p>
          <a:r>
            <a:rPr lang="en-US" altLang="zh-HK"/>
            <a:t>Culture</a:t>
          </a:r>
          <a:endParaRPr lang="zh-HK" altLang="en-US" dirty="0"/>
        </a:p>
      </dgm:t>
    </dgm:pt>
    <dgm:pt modelId="{4567DBD3-6E99-414C-B10E-EC702FA18787}" type="parTrans" cxnId="{FBA72F46-3028-4855-8B01-25E69B204A50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6325D150-30B6-4ED6-B4B1-4D18ADCAD55D}" type="sibTrans" cxnId="{FBA72F46-3028-4855-8B01-25E69B204A50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77F9DB8D-AB6D-4B37-9478-12422D635715}">
      <dgm:prSet phldrT="[文字]"/>
      <dgm:spPr/>
      <dgm:t>
        <a:bodyPr/>
        <a:lstStyle/>
        <a:p>
          <a:r>
            <a:rPr lang="en-US" altLang="zh-HK"/>
            <a:t>Change</a:t>
          </a:r>
          <a:endParaRPr lang="zh-HK" altLang="en-US" dirty="0"/>
        </a:p>
      </dgm:t>
    </dgm:pt>
    <dgm:pt modelId="{6AF0FE26-4324-4674-901F-443C73764848}" type="parTrans" cxnId="{E1E4F9BD-53F9-490C-81A8-62BE1373D40D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07538DDE-1DE6-4544-9F77-53081C90009B}" type="sibTrans" cxnId="{E1E4F9BD-53F9-490C-81A8-62BE1373D40D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DC5849C0-B19E-400E-82E6-F02C5622A043}">
      <dgm:prSet phldrT="[文字]"/>
      <dgm:spPr/>
      <dgm:t>
        <a:bodyPr/>
        <a:lstStyle/>
        <a:p>
          <a:r>
            <a:rPr lang="en-US" altLang="zh-HK"/>
            <a:t>Accountability</a:t>
          </a:r>
          <a:endParaRPr lang="zh-HK" altLang="en-US" dirty="0"/>
        </a:p>
      </dgm:t>
    </dgm:pt>
    <dgm:pt modelId="{74795B3F-9C0B-4FB3-BDE3-1E19C99A6845}" type="parTrans" cxnId="{AB4F6D4D-DFE4-4095-AAF0-DC37237C9384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4825319B-11AB-4741-B7D3-4FF71375A6DE}" type="sibTrans" cxnId="{AB4F6D4D-DFE4-4095-AAF0-DC37237C9384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94EC1AEA-2DD1-42EA-81F1-13C378FCA44B}">
      <dgm:prSet phldrT="[文字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/>
            <a:t>Unfamiliar care practice</a:t>
          </a:r>
          <a:endParaRPr lang="zh-HK" altLang="en-US" dirty="0"/>
        </a:p>
      </dgm:t>
    </dgm:pt>
    <dgm:pt modelId="{5FF86AE2-E955-443E-9F5B-2F2DBED36252}" type="parTrans" cxnId="{49EC0C8B-17E6-4433-A2BA-BD9BBA7FB9BA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EEE1DF84-336E-4EFB-B43B-4B56752BEA9E}" type="sibTrans" cxnId="{49EC0C8B-17E6-4433-A2BA-BD9BBA7FB9BA}">
      <dgm:prSet/>
      <dgm:spPr/>
      <dgm:t>
        <a:bodyPr/>
        <a:lstStyle/>
        <a:p>
          <a:endParaRPr lang="zh-HK" altLang="en-US">
            <a:solidFill>
              <a:schemeClr val="bg2">
                <a:lumMod val="90000"/>
              </a:schemeClr>
            </a:solidFill>
          </a:endParaRPr>
        </a:p>
      </dgm:t>
    </dgm:pt>
    <dgm:pt modelId="{33E8BE3F-1ACE-4096-A5E9-6C4513E9DF91}" type="pres">
      <dgm:prSet presAssocID="{8E4D3A5A-13FB-4183-A1BF-35FE7ACC0D04}" presName="linearFlow" presStyleCnt="0">
        <dgm:presLayoutVars>
          <dgm:dir/>
          <dgm:animLvl val="lvl"/>
          <dgm:resizeHandles val="exact"/>
        </dgm:presLayoutVars>
      </dgm:prSet>
      <dgm:spPr/>
    </dgm:pt>
    <dgm:pt modelId="{D08846A2-0824-4EC0-B61B-2DFFA6469064}" type="pres">
      <dgm:prSet presAssocID="{274BFEEF-037A-4165-95EE-CA87AD9D60A1}" presName="composite" presStyleCnt="0"/>
      <dgm:spPr/>
    </dgm:pt>
    <dgm:pt modelId="{8440BFF7-5CF9-4CF4-AA87-7CE836CE3BE8}" type="pres">
      <dgm:prSet presAssocID="{274BFEEF-037A-4165-95EE-CA87AD9D60A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D5182B7-E89D-47F0-A8B5-F443EDAB0BEB}" type="pres">
      <dgm:prSet presAssocID="{274BFEEF-037A-4165-95EE-CA87AD9D60A1}" presName="descendantText" presStyleLbl="alignAcc1" presStyleIdx="0" presStyleCnt="3" custLinFactNeighborX="0">
        <dgm:presLayoutVars>
          <dgm:bulletEnabled val="1"/>
        </dgm:presLayoutVars>
      </dgm:prSet>
      <dgm:spPr/>
    </dgm:pt>
    <dgm:pt modelId="{DF843F7B-B0BB-4953-ABD9-04D7076CD656}" type="pres">
      <dgm:prSet presAssocID="{C2051E4B-6204-481B-8661-C23C3DE348E6}" presName="sp" presStyleCnt="0"/>
      <dgm:spPr/>
    </dgm:pt>
    <dgm:pt modelId="{61D66DC1-A5EB-4BCE-A0D3-8CD94163A095}" type="pres">
      <dgm:prSet presAssocID="{C1EFB24D-769F-44DC-BB66-1F0081FD4C86}" presName="composite" presStyleCnt="0"/>
      <dgm:spPr/>
    </dgm:pt>
    <dgm:pt modelId="{71D366D2-766D-4DF1-B61C-BF4CE8CE24D4}" type="pres">
      <dgm:prSet presAssocID="{C1EFB24D-769F-44DC-BB66-1F0081FD4C8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2474DA7-1282-42D1-8BA6-D0C71323C605}" type="pres">
      <dgm:prSet presAssocID="{C1EFB24D-769F-44DC-BB66-1F0081FD4C86}" presName="descendantText" presStyleLbl="alignAcc1" presStyleIdx="1" presStyleCnt="3">
        <dgm:presLayoutVars>
          <dgm:bulletEnabled val="1"/>
        </dgm:presLayoutVars>
      </dgm:prSet>
      <dgm:spPr/>
    </dgm:pt>
    <dgm:pt modelId="{B7189F40-975A-4125-9A8E-A627F3BB4450}" type="pres">
      <dgm:prSet presAssocID="{DB19F4BD-40D7-4D57-9717-40E8F58DD092}" presName="sp" presStyleCnt="0"/>
      <dgm:spPr/>
    </dgm:pt>
    <dgm:pt modelId="{525AB137-EC33-4C21-A391-61AD242C7906}" type="pres">
      <dgm:prSet presAssocID="{FBA6F215-8D18-4F78-AC84-64A3F9B56920}" presName="composite" presStyleCnt="0"/>
      <dgm:spPr/>
    </dgm:pt>
    <dgm:pt modelId="{6D9DF6FE-291E-488B-8DA4-F6AD326FDD57}" type="pres">
      <dgm:prSet presAssocID="{FBA6F215-8D18-4F78-AC84-64A3F9B5692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FCBD832-A256-4D10-9F5A-166602A33DC8}" type="pres">
      <dgm:prSet presAssocID="{FBA6F215-8D18-4F78-AC84-64A3F9B5692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10C160D-069C-4C5B-A7C2-3913E70A665C}" type="presOf" srcId="{274BFEEF-037A-4165-95EE-CA87AD9D60A1}" destId="{8440BFF7-5CF9-4CF4-AA87-7CE836CE3BE8}" srcOrd="0" destOrd="0" presId="urn:microsoft.com/office/officeart/2005/8/layout/chevron2"/>
    <dgm:cxn modelId="{F4DA8012-F4FD-4E40-A9FC-1153A506C227}" srcId="{C1EFB24D-769F-44DC-BB66-1F0081FD4C86}" destId="{1F11D217-2821-4CF2-96F8-DFBBA1666B3E}" srcOrd="0" destOrd="0" parTransId="{BDC6CC6C-D61A-4BEB-B97F-28E22EEE2E17}" sibTransId="{DED14039-9DBC-4DCA-A879-664589BD7A5B}"/>
    <dgm:cxn modelId="{5CB67026-59E6-4745-8DCE-5591218F97B3}" srcId="{8E4D3A5A-13FB-4183-A1BF-35FE7ACC0D04}" destId="{C1EFB24D-769F-44DC-BB66-1F0081FD4C86}" srcOrd="1" destOrd="0" parTransId="{64523699-114B-492F-B421-4006EC64C59A}" sibTransId="{DB19F4BD-40D7-4D57-9717-40E8F58DD092}"/>
    <dgm:cxn modelId="{E2612029-F38A-4C2F-A99D-5DC89726E5AD}" srcId="{274BFEEF-037A-4165-95EE-CA87AD9D60A1}" destId="{14E7245C-7261-4344-BC0B-DBD06DB447E8}" srcOrd="1" destOrd="0" parTransId="{8432A9FB-0586-4406-A9FB-71738B786363}" sibTransId="{E4178E98-F292-4F35-B438-54CA67092453}"/>
    <dgm:cxn modelId="{B180C035-C0A9-4D59-B5B5-8DE50A0569AB}" type="presOf" srcId="{14E7245C-7261-4344-BC0B-DBD06DB447E8}" destId="{4D5182B7-E89D-47F0-A8B5-F443EDAB0BEB}" srcOrd="0" destOrd="1" presId="urn:microsoft.com/office/officeart/2005/8/layout/chevron2"/>
    <dgm:cxn modelId="{84074D64-85E9-4D69-B29D-5DE132E002EB}" srcId="{274BFEEF-037A-4165-95EE-CA87AD9D60A1}" destId="{ABC6BCAF-A245-40DE-8586-16B86B9502FB}" srcOrd="0" destOrd="0" parTransId="{772D0D06-10D1-4CA6-85E1-1AAA7ED90A26}" sibTransId="{4131E066-38D8-45EC-960D-70E42CF768B4}"/>
    <dgm:cxn modelId="{FBA72F46-3028-4855-8B01-25E69B204A50}" srcId="{8E4D3A5A-13FB-4183-A1BF-35FE7ACC0D04}" destId="{FBA6F215-8D18-4F78-AC84-64A3F9B56920}" srcOrd="2" destOrd="0" parTransId="{4567DBD3-6E99-414C-B10E-EC702FA18787}" sibTransId="{6325D150-30B6-4ED6-B4B1-4D18ADCAD55D}"/>
    <dgm:cxn modelId="{AB4F6D4D-DFE4-4095-AAF0-DC37237C9384}" srcId="{FBA6F215-8D18-4F78-AC84-64A3F9B56920}" destId="{DC5849C0-B19E-400E-82E6-F02C5622A043}" srcOrd="1" destOrd="0" parTransId="{74795B3F-9C0B-4FB3-BDE3-1E19C99A6845}" sibTransId="{4825319B-11AB-4741-B7D3-4FF71375A6DE}"/>
    <dgm:cxn modelId="{3BC06389-6DB7-4254-A67B-491AAD91FEA5}" type="presOf" srcId="{1F11D217-2821-4CF2-96F8-DFBBA1666B3E}" destId="{D2474DA7-1282-42D1-8BA6-D0C71323C605}" srcOrd="0" destOrd="0" presId="urn:microsoft.com/office/officeart/2005/8/layout/chevron2"/>
    <dgm:cxn modelId="{49EC0C8B-17E6-4433-A2BA-BD9BBA7FB9BA}" srcId="{C1EFB24D-769F-44DC-BB66-1F0081FD4C86}" destId="{94EC1AEA-2DD1-42EA-81F1-13C378FCA44B}" srcOrd="1" destOrd="0" parTransId="{5FF86AE2-E955-443E-9F5B-2F2DBED36252}" sibTransId="{EEE1DF84-336E-4EFB-B43B-4B56752BEA9E}"/>
    <dgm:cxn modelId="{FD7F0A8D-9EEC-46E6-B03F-FD1F49023B7A}" type="presOf" srcId="{ABC6BCAF-A245-40DE-8586-16B86B9502FB}" destId="{4D5182B7-E89D-47F0-A8B5-F443EDAB0BEB}" srcOrd="0" destOrd="0" presId="urn:microsoft.com/office/officeart/2005/8/layout/chevron2"/>
    <dgm:cxn modelId="{55F2959C-1833-4B82-8830-5C96D1982CD8}" srcId="{8E4D3A5A-13FB-4183-A1BF-35FE7ACC0D04}" destId="{274BFEEF-037A-4165-95EE-CA87AD9D60A1}" srcOrd="0" destOrd="0" parTransId="{925BC051-71A6-4761-ADFA-20FA20AC8AB7}" sibTransId="{C2051E4B-6204-481B-8661-C23C3DE348E6}"/>
    <dgm:cxn modelId="{57BA57A2-554D-4DCB-BA99-EBAD0759A1A0}" type="presOf" srcId="{FBA6F215-8D18-4F78-AC84-64A3F9B56920}" destId="{6D9DF6FE-291E-488B-8DA4-F6AD326FDD57}" srcOrd="0" destOrd="0" presId="urn:microsoft.com/office/officeart/2005/8/layout/chevron2"/>
    <dgm:cxn modelId="{0269DAA2-1E19-471B-A022-D7B3C3D96ED2}" type="presOf" srcId="{8E4D3A5A-13FB-4183-A1BF-35FE7ACC0D04}" destId="{33E8BE3F-1ACE-4096-A5E9-6C4513E9DF91}" srcOrd="0" destOrd="0" presId="urn:microsoft.com/office/officeart/2005/8/layout/chevron2"/>
    <dgm:cxn modelId="{E1E4F9BD-53F9-490C-81A8-62BE1373D40D}" srcId="{FBA6F215-8D18-4F78-AC84-64A3F9B56920}" destId="{77F9DB8D-AB6D-4B37-9478-12422D635715}" srcOrd="0" destOrd="0" parTransId="{6AF0FE26-4324-4674-901F-443C73764848}" sibTransId="{07538DDE-1DE6-4544-9F77-53081C90009B}"/>
    <dgm:cxn modelId="{75573FC0-0CF3-4D3C-A9B9-F1E5B10F76F0}" type="presOf" srcId="{C1EFB24D-769F-44DC-BB66-1F0081FD4C86}" destId="{71D366D2-766D-4DF1-B61C-BF4CE8CE24D4}" srcOrd="0" destOrd="0" presId="urn:microsoft.com/office/officeart/2005/8/layout/chevron2"/>
    <dgm:cxn modelId="{2210CAC1-4A4E-4271-8C8E-83E9F2C9A39B}" type="presOf" srcId="{94EC1AEA-2DD1-42EA-81F1-13C378FCA44B}" destId="{D2474DA7-1282-42D1-8BA6-D0C71323C605}" srcOrd="0" destOrd="1" presId="urn:microsoft.com/office/officeart/2005/8/layout/chevron2"/>
    <dgm:cxn modelId="{D2D66CF2-70D1-4495-B050-73B2917D2E0B}" type="presOf" srcId="{77F9DB8D-AB6D-4B37-9478-12422D635715}" destId="{FFCBD832-A256-4D10-9F5A-166602A33DC8}" srcOrd="0" destOrd="0" presId="urn:microsoft.com/office/officeart/2005/8/layout/chevron2"/>
    <dgm:cxn modelId="{64A3AEF2-2247-4695-A066-FC7DB0095844}" type="presOf" srcId="{DC5849C0-B19E-400E-82E6-F02C5622A043}" destId="{FFCBD832-A256-4D10-9F5A-166602A33DC8}" srcOrd="0" destOrd="1" presId="urn:microsoft.com/office/officeart/2005/8/layout/chevron2"/>
    <dgm:cxn modelId="{6B12634F-179B-47E9-A79F-F8CBF00676CA}" type="presParOf" srcId="{33E8BE3F-1ACE-4096-A5E9-6C4513E9DF91}" destId="{D08846A2-0824-4EC0-B61B-2DFFA6469064}" srcOrd="0" destOrd="0" presId="urn:microsoft.com/office/officeart/2005/8/layout/chevron2"/>
    <dgm:cxn modelId="{C12A0A2E-8458-447D-89F4-FDBB8F9A8606}" type="presParOf" srcId="{D08846A2-0824-4EC0-B61B-2DFFA6469064}" destId="{8440BFF7-5CF9-4CF4-AA87-7CE836CE3BE8}" srcOrd="0" destOrd="0" presId="urn:microsoft.com/office/officeart/2005/8/layout/chevron2"/>
    <dgm:cxn modelId="{BC858C60-73D9-4A68-B165-214933B9D6FB}" type="presParOf" srcId="{D08846A2-0824-4EC0-B61B-2DFFA6469064}" destId="{4D5182B7-E89D-47F0-A8B5-F443EDAB0BEB}" srcOrd="1" destOrd="0" presId="urn:microsoft.com/office/officeart/2005/8/layout/chevron2"/>
    <dgm:cxn modelId="{0C9C3F44-F108-4CBD-B67E-3AA852AF1538}" type="presParOf" srcId="{33E8BE3F-1ACE-4096-A5E9-6C4513E9DF91}" destId="{DF843F7B-B0BB-4953-ABD9-04D7076CD656}" srcOrd="1" destOrd="0" presId="urn:microsoft.com/office/officeart/2005/8/layout/chevron2"/>
    <dgm:cxn modelId="{43904E5D-AF36-4150-A985-F2F29373DCF9}" type="presParOf" srcId="{33E8BE3F-1ACE-4096-A5E9-6C4513E9DF91}" destId="{61D66DC1-A5EB-4BCE-A0D3-8CD94163A095}" srcOrd="2" destOrd="0" presId="urn:microsoft.com/office/officeart/2005/8/layout/chevron2"/>
    <dgm:cxn modelId="{1F21883D-E70B-4D5C-A22D-15C5ABFB9145}" type="presParOf" srcId="{61D66DC1-A5EB-4BCE-A0D3-8CD94163A095}" destId="{71D366D2-766D-4DF1-B61C-BF4CE8CE24D4}" srcOrd="0" destOrd="0" presId="urn:microsoft.com/office/officeart/2005/8/layout/chevron2"/>
    <dgm:cxn modelId="{CFCBA6DE-67E0-4D74-871E-666E27D361D2}" type="presParOf" srcId="{61D66DC1-A5EB-4BCE-A0D3-8CD94163A095}" destId="{D2474DA7-1282-42D1-8BA6-D0C71323C605}" srcOrd="1" destOrd="0" presId="urn:microsoft.com/office/officeart/2005/8/layout/chevron2"/>
    <dgm:cxn modelId="{1FD14DBA-6ABE-4420-8061-BBF8AC0DB629}" type="presParOf" srcId="{33E8BE3F-1ACE-4096-A5E9-6C4513E9DF91}" destId="{B7189F40-975A-4125-9A8E-A627F3BB4450}" srcOrd="3" destOrd="0" presId="urn:microsoft.com/office/officeart/2005/8/layout/chevron2"/>
    <dgm:cxn modelId="{6B0EE9E3-784A-468A-94AF-55A96548C025}" type="presParOf" srcId="{33E8BE3F-1ACE-4096-A5E9-6C4513E9DF91}" destId="{525AB137-EC33-4C21-A391-61AD242C7906}" srcOrd="4" destOrd="0" presId="urn:microsoft.com/office/officeart/2005/8/layout/chevron2"/>
    <dgm:cxn modelId="{3DB20391-777A-4826-BF3E-313D6406BB29}" type="presParOf" srcId="{525AB137-EC33-4C21-A391-61AD242C7906}" destId="{6D9DF6FE-291E-488B-8DA4-F6AD326FDD57}" srcOrd="0" destOrd="0" presId="urn:microsoft.com/office/officeart/2005/8/layout/chevron2"/>
    <dgm:cxn modelId="{6D10B032-F13F-4667-8C18-D8F7882CFDFC}" type="presParOf" srcId="{525AB137-EC33-4C21-A391-61AD242C7906}" destId="{FFCBD832-A256-4D10-9F5A-166602A33D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BAC248-55F2-4B01-8583-2EF51FA9868C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HK" altLang="en-US"/>
        </a:p>
      </dgm:t>
    </dgm:pt>
    <dgm:pt modelId="{EBD3BBCC-2EAF-4B23-82CF-DEA883BCE9E2}">
      <dgm:prSet phldrT="[文字]"/>
      <dgm:spPr/>
      <dgm:t>
        <a:bodyPr/>
        <a:lstStyle/>
        <a:p>
          <a:r>
            <a:rPr lang="en-US" altLang="zh-HK" dirty="0">
              <a:solidFill>
                <a:srgbClr val="C00000"/>
              </a:solidFill>
            </a:rPr>
            <a:t>HOME</a:t>
          </a:r>
          <a:endParaRPr lang="zh-HK" altLang="en-US" dirty="0">
            <a:solidFill>
              <a:srgbClr val="C00000"/>
            </a:solidFill>
          </a:endParaRPr>
        </a:p>
      </dgm:t>
    </dgm:pt>
    <dgm:pt modelId="{062D4696-967E-407E-B65A-1011D111349A}" type="parTrans" cxnId="{E52E9F05-7066-4A0F-BB78-89B654242640}">
      <dgm:prSet/>
      <dgm:spPr/>
      <dgm:t>
        <a:bodyPr/>
        <a:lstStyle/>
        <a:p>
          <a:endParaRPr lang="zh-HK" altLang="en-US"/>
        </a:p>
      </dgm:t>
    </dgm:pt>
    <dgm:pt modelId="{FCC83A9A-F8FE-4ABB-8DA5-79D8A3C35321}" type="sibTrans" cxnId="{E52E9F05-7066-4A0F-BB78-89B654242640}">
      <dgm:prSet/>
      <dgm:spPr/>
      <dgm:t>
        <a:bodyPr/>
        <a:lstStyle/>
        <a:p>
          <a:endParaRPr lang="zh-HK" altLang="en-US"/>
        </a:p>
      </dgm:t>
    </dgm:pt>
    <dgm:pt modelId="{628AD6EF-B5B6-4866-A22B-208528EE949B}">
      <dgm:prSet phldrT="[文字]"/>
      <dgm:spPr/>
      <dgm:t>
        <a:bodyPr/>
        <a:lstStyle/>
        <a:p>
          <a:r>
            <a:rPr lang="en-US" altLang="zh-HK" dirty="0"/>
            <a:t>Support &amp; commitment</a:t>
          </a:r>
          <a:endParaRPr lang="zh-HK" altLang="en-US" dirty="0"/>
        </a:p>
      </dgm:t>
    </dgm:pt>
    <dgm:pt modelId="{804BF7A9-25AC-4170-A1BF-C6E18966F55E}" type="parTrans" cxnId="{E2F88C38-B57A-4A2F-921B-9F6490952943}">
      <dgm:prSet/>
      <dgm:spPr/>
      <dgm:t>
        <a:bodyPr/>
        <a:lstStyle/>
        <a:p>
          <a:endParaRPr lang="zh-HK" altLang="en-US"/>
        </a:p>
      </dgm:t>
    </dgm:pt>
    <dgm:pt modelId="{80AFDA54-A8E9-4FF8-939F-FD6EE5887EED}" type="sibTrans" cxnId="{E2F88C38-B57A-4A2F-921B-9F6490952943}">
      <dgm:prSet/>
      <dgm:spPr/>
      <dgm:t>
        <a:bodyPr/>
        <a:lstStyle/>
        <a:p>
          <a:endParaRPr lang="zh-HK" altLang="en-US"/>
        </a:p>
      </dgm:t>
    </dgm:pt>
    <dgm:pt modelId="{4B82BEFB-93A8-4708-8961-E4B3B55E6FEE}">
      <dgm:prSet phldrT="[文字]"/>
      <dgm:spPr/>
      <dgm:t>
        <a:bodyPr/>
        <a:lstStyle/>
        <a:p>
          <a:r>
            <a:rPr lang="en-US" altLang="zh-HK" dirty="0"/>
            <a:t>Active participation</a:t>
          </a:r>
          <a:endParaRPr lang="zh-HK" altLang="en-US" dirty="0"/>
        </a:p>
      </dgm:t>
    </dgm:pt>
    <dgm:pt modelId="{0F256D95-AC4B-4A5B-8AF4-D99DABB73469}" type="parTrans" cxnId="{A805CC84-C59C-40F1-B044-9250B2F4596D}">
      <dgm:prSet/>
      <dgm:spPr/>
      <dgm:t>
        <a:bodyPr/>
        <a:lstStyle/>
        <a:p>
          <a:endParaRPr lang="zh-HK" altLang="en-US"/>
        </a:p>
      </dgm:t>
    </dgm:pt>
    <dgm:pt modelId="{33C5DCB5-70CE-4362-905B-32F293A0B8B8}" type="sibTrans" cxnId="{A805CC84-C59C-40F1-B044-9250B2F4596D}">
      <dgm:prSet/>
      <dgm:spPr/>
      <dgm:t>
        <a:bodyPr/>
        <a:lstStyle/>
        <a:p>
          <a:endParaRPr lang="zh-HK" altLang="en-US"/>
        </a:p>
      </dgm:t>
    </dgm:pt>
    <dgm:pt modelId="{8869C6BA-602C-4473-AF3B-63967DBDFB5E}">
      <dgm:prSet phldrT="[文字]"/>
      <dgm:spPr/>
      <dgm:t>
        <a:bodyPr/>
        <a:lstStyle/>
        <a:p>
          <a:r>
            <a:rPr lang="en-US" altLang="zh-HK" dirty="0">
              <a:solidFill>
                <a:srgbClr val="C00000"/>
              </a:solidFill>
            </a:rPr>
            <a:t>CGAT</a:t>
          </a:r>
          <a:endParaRPr lang="zh-HK" altLang="en-US" dirty="0">
            <a:solidFill>
              <a:srgbClr val="C00000"/>
            </a:solidFill>
          </a:endParaRPr>
        </a:p>
      </dgm:t>
    </dgm:pt>
    <dgm:pt modelId="{111EE4D6-6B01-4173-829B-B09021C33973}" type="parTrans" cxnId="{74AB8D0D-0601-4DC7-A914-C5D40B3EFC5D}">
      <dgm:prSet/>
      <dgm:spPr/>
      <dgm:t>
        <a:bodyPr/>
        <a:lstStyle/>
        <a:p>
          <a:endParaRPr lang="zh-HK" altLang="en-US"/>
        </a:p>
      </dgm:t>
    </dgm:pt>
    <dgm:pt modelId="{84B74733-57C7-42C8-9E85-4F9BED77C00C}" type="sibTrans" cxnId="{74AB8D0D-0601-4DC7-A914-C5D40B3EFC5D}">
      <dgm:prSet/>
      <dgm:spPr/>
      <dgm:t>
        <a:bodyPr/>
        <a:lstStyle/>
        <a:p>
          <a:endParaRPr lang="zh-HK" altLang="en-US"/>
        </a:p>
      </dgm:t>
    </dgm:pt>
    <dgm:pt modelId="{25D2C428-76FB-4D89-B74A-B933B16CEE1B}">
      <dgm:prSet phldrT="[文字]"/>
      <dgm:spPr/>
      <dgm:t>
        <a:bodyPr/>
        <a:lstStyle/>
        <a:p>
          <a:r>
            <a:rPr lang="en-US" altLang="zh-HK" dirty="0"/>
            <a:t>Medical Social collaboration</a:t>
          </a:r>
          <a:endParaRPr lang="zh-HK" altLang="en-US" dirty="0"/>
        </a:p>
      </dgm:t>
    </dgm:pt>
    <dgm:pt modelId="{C769F45D-F0E0-4093-9777-6F1C57541A24}" type="parTrans" cxnId="{62268099-B38D-4AB7-BFAE-180A3B4D461F}">
      <dgm:prSet/>
      <dgm:spPr/>
      <dgm:t>
        <a:bodyPr/>
        <a:lstStyle/>
        <a:p>
          <a:endParaRPr lang="zh-HK" altLang="en-US"/>
        </a:p>
      </dgm:t>
    </dgm:pt>
    <dgm:pt modelId="{C92AC2ED-82A9-4919-986C-E2631EC6FEDA}" type="sibTrans" cxnId="{62268099-B38D-4AB7-BFAE-180A3B4D461F}">
      <dgm:prSet/>
      <dgm:spPr/>
      <dgm:t>
        <a:bodyPr/>
        <a:lstStyle/>
        <a:p>
          <a:endParaRPr lang="zh-HK" altLang="en-US"/>
        </a:p>
      </dgm:t>
    </dgm:pt>
    <dgm:pt modelId="{F41DD585-264C-4FCF-97BE-106D1988672A}">
      <dgm:prSet phldrT="[文字]"/>
      <dgm:spPr/>
      <dgm:t>
        <a:bodyPr/>
        <a:lstStyle/>
        <a:p>
          <a:r>
            <a:rPr lang="en-US" altLang="zh-HK" dirty="0">
              <a:solidFill>
                <a:srgbClr val="C00000"/>
              </a:solidFill>
            </a:rPr>
            <a:t>TEAM</a:t>
          </a:r>
          <a:endParaRPr lang="zh-HK" altLang="en-US" dirty="0">
            <a:solidFill>
              <a:srgbClr val="C00000"/>
            </a:solidFill>
          </a:endParaRPr>
        </a:p>
      </dgm:t>
    </dgm:pt>
    <dgm:pt modelId="{022FEE6C-5F3C-4E4E-937A-A4A760364708}" type="parTrans" cxnId="{4D3C25C1-2CE3-4B36-A099-BE87C7C971F2}">
      <dgm:prSet/>
      <dgm:spPr/>
      <dgm:t>
        <a:bodyPr/>
        <a:lstStyle/>
        <a:p>
          <a:endParaRPr lang="zh-HK" altLang="en-US"/>
        </a:p>
      </dgm:t>
    </dgm:pt>
    <dgm:pt modelId="{3D9C95D4-347F-4355-AC6B-CA78B52E8DB1}" type="sibTrans" cxnId="{4D3C25C1-2CE3-4B36-A099-BE87C7C971F2}">
      <dgm:prSet/>
      <dgm:spPr/>
      <dgm:t>
        <a:bodyPr/>
        <a:lstStyle/>
        <a:p>
          <a:endParaRPr lang="zh-HK" altLang="en-US"/>
        </a:p>
      </dgm:t>
    </dgm:pt>
    <dgm:pt modelId="{EA570360-9491-42E9-942C-547CF5479FF3}">
      <dgm:prSet phldrT="[文字]"/>
      <dgm:spPr/>
      <dgm:t>
        <a:bodyPr/>
        <a:lstStyle/>
        <a:p>
          <a:r>
            <a:rPr lang="en-US" altLang="zh-HK" dirty="0"/>
            <a:t>Nurse &amp; Social Worker</a:t>
          </a:r>
          <a:endParaRPr lang="zh-HK" altLang="en-US" dirty="0"/>
        </a:p>
      </dgm:t>
    </dgm:pt>
    <dgm:pt modelId="{1B9D83AB-A531-49E7-8A0D-7AD92F3E790F}" type="parTrans" cxnId="{3E0BD694-7548-42D1-9953-AC909DF20A56}">
      <dgm:prSet/>
      <dgm:spPr/>
      <dgm:t>
        <a:bodyPr/>
        <a:lstStyle/>
        <a:p>
          <a:endParaRPr lang="zh-HK" altLang="en-US"/>
        </a:p>
      </dgm:t>
    </dgm:pt>
    <dgm:pt modelId="{BA5720B9-A20E-4BB5-9E97-1D5D0DB44602}" type="sibTrans" cxnId="{3E0BD694-7548-42D1-9953-AC909DF20A56}">
      <dgm:prSet/>
      <dgm:spPr/>
      <dgm:t>
        <a:bodyPr/>
        <a:lstStyle/>
        <a:p>
          <a:endParaRPr lang="zh-HK" altLang="en-US"/>
        </a:p>
      </dgm:t>
    </dgm:pt>
    <dgm:pt modelId="{B24FED33-D2BD-44C1-90E5-599AA68269F1}">
      <dgm:prSet phldrT="[文字]"/>
      <dgm:spPr/>
      <dgm:t>
        <a:bodyPr/>
        <a:lstStyle/>
        <a:p>
          <a:r>
            <a:rPr lang="en-US" altLang="zh-HK" dirty="0"/>
            <a:t>Collaborate with Home staff</a:t>
          </a:r>
          <a:endParaRPr lang="zh-HK" altLang="en-US" dirty="0"/>
        </a:p>
      </dgm:t>
    </dgm:pt>
    <dgm:pt modelId="{953E3B4C-5AD2-4B69-94B9-CA8051F76316}" type="parTrans" cxnId="{B69B50AF-C455-4A40-A39D-C924CF0D5E41}">
      <dgm:prSet/>
      <dgm:spPr/>
      <dgm:t>
        <a:bodyPr/>
        <a:lstStyle/>
        <a:p>
          <a:endParaRPr lang="zh-HK" altLang="en-US"/>
        </a:p>
      </dgm:t>
    </dgm:pt>
    <dgm:pt modelId="{CFCA6CD9-59A9-4DEC-80CD-876A6D0F6609}" type="sibTrans" cxnId="{B69B50AF-C455-4A40-A39D-C924CF0D5E41}">
      <dgm:prSet/>
      <dgm:spPr/>
      <dgm:t>
        <a:bodyPr/>
        <a:lstStyle/>
        <a:p>
          <a:endParaRPr lang="zh-HK" altLang="en-US"/>
        </a:p>
      </dgm:t>
    </dgm:pt>
    <dgm:pt modelId="{0756641D-C95F-4F3C-B82E-328F15A422DB}" type="pres">
      <dgm:prSet presAssocID="{CDBAC248-55F2-4B01-8583-2EF51FA9868C}" presName="linearFlow" presStyleCnt="0">
        <dgm:presLayoutVars>
          <dgm:dir/>
          <dgm:animLvl val="lvl"/>
          <dgm:resizeHandles val="exact"/>
        </dgm:presLayoutVars>
      </dgm:prSet>
      <dgm:spPr/>
    </dgm:pt>
    <dgm:pt modelId="{844B4AE8-1FD5-4596-AB8E-CE41D858BDDF}" type="pres">
      <dgm:prSet presAssocID="{EBD3BBCC-2EAF-4B23-82CF-DEA883BCE9E2}" presName="composite" presStyleCnt="0"/>
      <dgm:spPr/>
    </dgm:pt>
    <dgm:pt modelId="{DF9E1D17-0508-4B87-9004-DB1797AF7EC5}" type="pres">
      <dgm:prSet presAssocID="{EBD3BBCC-2EAF-4B23-82CF-DEA883BCE9E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8224EA9-6FD5-48A6-A1CC-22AEB0BDB84C}" type="pres">
      <dgm:prSet presAssocID="{EBD3BBCC-2EAF-4B23-82CF-DEA883BCE9E2}" presName="descendantText" presStyleLbl="alignAcc1" presStyleIdx="0" presStyleCnt="3">
        <dgm:presLayoutVars>
          <dgm:bulletEnabled val="1"/>
        </dgm:presLayoutVars>
      </dgm:prSet>
      <dgm:spPr/>
    </dgm:pt>
    <dgm:pt modelId="{5A94F15F-CDBC-4ED3-BAFC-F2B6304C442B}" type="pres">
      <dgm:prSet presAssocID="{FCC83A9A-F8FE-4ABB-8DA5-79D8A3C35321}" presName="sp" presStyleCnt="0"/>
      <dgm:spPr/>
    </dgm:pt>
    <dgm:pt modelId="{0E8A2AFE-3109-43B6-BF4C-BDA21DA1398B}" type="pres">
      <dgm:prSet presAssocID="{8869C6BA-602C-4473-AF3B-63967DBDFB5E}" presName="composite" presStyleCnt="0"/>
      <dgm:spPr/>
    </dgm:pt>
    <dgm:pt modelId="{22027160-EF1B-4DFD-B8D6-90C75F040350}" type="pres">
      <dgm:prSet presAssocID="{8869C6BA-602C-4473-AF3B-63967DBDFB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B2D8D8B-D40A-4F20-8812-F965CD236F73}" type="pres">
      <dgm:prSet presAssocID="{8869C6BA-602C-4473-AF3B-63967DBDFB5E}" presName="descendantText" presStyleLbl="alignAcc1" presStyleIdx="1" presStyleCnt="3">
        <dgm:presLayoutVars>
          <dgm:bulletEnabled val="1"/>
        </dgm:presLayoutVars>
      </dgm:prSet>
      <dgm:spPr/>
    </dgm:pt>
    <dgm:pt modelId="{29C59163-BBA0-4B93-9B99-B971BF3F202C}" type="pres">
      <dgm:prSet presAssocID="{84B74733-57C7-42C8-9E85-4F9BED77C00C}" presName="sp" presStyleCnt="0"/>
      <dgm:spPr/>
    </dgm:pt>
    <dgm:pt modelId="{B23BC42C-7114-49A7-B971-A4925E90BD9A}" type="pres">
      <dgm:prSet presAssocID="{F41DD585-264C-4FCF-97BE-106D1988672A}" presName="composite" presStyleCnt="0"/>
      <dgm:spPr/>
    </dgm:pt>
    <dgm:pt modelId="{588B54D4-AC92-4DEF-B0B6-180856966BF1}" type="pres">
      <dgm:prSet presAssocID="{F41DD585-264C-4FCF-97BE-106D198867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99A26E5-1DC9-44ED-8A43-018EB7D36499}" type="pres">
      <dgm:prSet presAssocID="{F41DD585-264C-4FCF-97BE-106D198867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52E9F05-7066-4A0F-BB78-89B654242640}" srcId="{CDBAC248-55F2-4B01-8583-2EF51FA9868C}" destId="{EBD3BBCC-2EAF-4B23-82CF-DEA883BCE9E2}" srcOrd="0" destOrd="0" parTransId="{062D4696-967E-407E-B65A-1011D111349A}" sibTransId="{FCC83A9A-F8FE-4ABB-8DA5-79D8A3C35321}"/>
    <dgm:cxn modelId="{74AB8D0D-0601-4DC7-A914-C5D40B3EFC5D}" srcId="{CDBAC248-55F2-4B01-8583-2EF51FA9868C}" destId="{8869C6BA-602C-4473-AF3B-63967DBDFB5E}" srcOrd="1" destOrd="0" parTransId="{111EE4D6-6B01-4173-829B-B09021C33973}" sibTransId="{84B74733-57C7-42C8-9E85-4F9BED77C00C}"/>
    <dgm:cxn modelId="{C4BC0013-08AD-40E4-A21A-599FA7412C67}" type="presOf" srcId="{B24FED33-D2BD-44C1-90E5-599AA68269F1}" destId="{C99A26E5-1DC9-44ED-8A43-018EB7D36499}" srcOrd="0" destOrd="1" presId="urn:microsoft.com/office/officeart/2005/8/layout/chevron2"/>
    <dgm:cxn modelId="{42C3B637-5F0C-4328-9916-500795FEC0A0}" type="presOf" srcId="{EBD3BBCC-2EAF-4B23-82CF-DEA883BCE9E2}" destId="{DF9E1D17-0508-4B87-9004-DB1797AF7EC5}" srcOrd="0" destOrd="0" presId="urn:microsoft.com/office/officeart/2005/8/layout/chevron2"/>
    <dgm:cxn modelId="{E2F88C38-B57A-4A2F-921B-9F6490952943}" srcId="{EBD3BBCC-2EAF-4B23-82CF-DEA883BCE9E2}" destId="{628AD6EF-B5B6-4866-A22B-208528EE949B}" srcOrd="0" destOrd="0" parTransId="{804BF7A9-25AC-4170-A1BF-C6E18966F55E}" sibTransId="{80AFDA54-A8E9-4FF8-939F-FD6EE5887EED}"/>
    <dgm:cxn modelId="{E5A8583B-5F19-42B9-B304-9B756F7BE590}" type="presOf" srcId="{25D2C428-76FB-4D89-B74A-B933B16CEE1B}" destId="{0B2D8D8B-D40A-4F20-8812-F965CD236F73}" srcOrd="0" destOrd="0" presId="urn:microsoft.com/office/officeart/2005/8/layout/chevron2"/>
    <dgm:cxn modelId="{51723E3D-9B1A-428B-BAF7-BE94CA69377E}" type="presOf" srcId="{CDBAC248-55F2-4B01-8583-2EF51FA9868C}" destId="{0756641D-C95F-4F3C-B82E-328F15A422DB}" srcOrd="0" destOrd="0" presId="urn:microsoft.com/office/officeart/2005/8/layout/chevron2"/>
    <dgm:cxn modelId="{BB568B4C-5D98-4698-8630-5E5D5D5953DD}" type="presOf" srcId="{8869C6BA-602C-4473-AF3B-63967DBDFB5E}" destId="{22027160-EF1B-4DFD-B8D6-90C75F040350}" srcOrd="0" destOrd="0" presId="urn:microsoft.com/office/officeart/2005/8/layout/chevron2"/>
    <dgm:cxn modelId="{A805CC84-C59C-40F1-B044-9250B2F4596D}" srcId="{EBD3BBCC-2EAF-4B23-82CF-DEA883BCE9E2}" destId="{4B82BEFB-93A8-4708-8961-E4B3B55E6FEE}" srcOrd="1" destOrd="0" parTransId="{0F256D95-AC4B-4A5B-8AF4-D99DABB73469}" sibTransId="{33C5DCB5-70CE-4362-905B-32F293A0B8B8}"/>
    <dgm:cxn modelId="{108F198E-057A-46F3-B9E9-2211D225FCEE}" type="presOf" srcId="{4B82BEFB-93A8-4708-8961-E4B3B55E6FEE}" destId="{98224EA9-6FD5-48A6-A1CC-22AEB0BDB84C}" srcOrd="0" destOrd="1" presId="urn:microsoft.com/office/officeart/2005/8/layout/chevron2"/>
    <dgm:cxn modelId="{3E0BD694-7548-42D1-9953-AC909DF20A56}" srcId="{F41DD585-264C-4FCF-97BE-106D1988672A}" destId="{EA570360-9491-42E9-942C-547CF5479FF3}" srcOrd="0" destOrd="0" parTransId="{1B9D83AB-A531-49E7-8A0D-7AD92F3E790F}" sibTransId="{BA5720B9-A20E-4BB5-9E97-1D5D0DB44602}"/>
    <dgm:cxn modelId="{62268099-B38D-4AB7-BFAE-180A3B4D461F}" srcId="{8869C6BA-602C-4473-AF3B-63967DBDFB5E}" destId="{25D2C428-76FB-4D89-B74A-B933B16CEE1B}" srcOrd="0" destOrd="0" parTransId="{C769F45D-F0E0-4093-9777-6F1C57541A24}" sibTransId="{C92AC2ED-82A9-4919-986C-E2631EC6FEDA}"/>
    <dgm:cxn modelId="{3730E8A5-2150-409A-943D-8A27C7725453}" type="presOf" srcId="{EA570360-9491-42E9-942C-547CF5479FF3}" destId="{C99A26E5-1DC9-44ED-8A43-018EB7D36499}" srcOrd="0" destOrd="0" presId="urn:microsoft.com/office/officeart/2005/8/layout/chevron2"/>
    <dgm:cxn modelId="{8765F3A5-9CF7-4B80-94CF-6F9B69F033CF}" type="presOf" srcId="{628AD6EF-B5B6-4866-A22B-208528EE949B}" destId="{98224EA9-6FD5-48A6-A1CC-22AEB0BDB84C}" srcOrd="0" destOrd="0" presId="urn:microsoft.com/office/officeart/2005/8/layout/chevron2"/>
    <dgm:cxn modelId="{0ECC76A7-0110-46A5-A413-C726EE194DA9}" type="presOf" srcId="{F41DD585-264C-4FCF-97BE-106D1988672A}" destId="{588B54D4-AC92-4DEF-B0B6-180856966BF1}" srcOrd="0" destOrd="0" presId="urn:microsoft.com/office/officeart/2005/8/layout/chevron2"/>
    <dgm:cxn modelId="{B69B50AF-C455-4A40-A39D-C924CF0D5E41}" srcId="{F41DD585-264C-4FCF-97BE-106D1988672A}" destId="{B24FED33-D2BD-44C1-90E5-599AA68269F1}" srcOrd="1" destOrd="0" parTransId="{953E3B4C-5AD2-4B69-94B9-CA8051F76316}" sibTransId="{CFCA6CD9-59A9-4DEC-80CD-876A6D0F6609}"/>
    <dgm:cxn modelId="{4D3C25C1-2CE3-4B36-A099-BE87C7C971F2}" srcId="{CDBAC248-55F2-4B01-8583-2EF51FA9868C}" destId="{F41DD585-264C-4FCF-97BE-106D1988672A}" srcOrd="2" destOrd="0" parTransId="{022FEE6C-5F3C-4E4E-937A-A4A760364708}" sibTransId="{3D9C95D4-347F-4355-AC6B-CA78B52E8DB1}"/>
    <dgm:cxn modelId="{AE76A07D-6D84-44E6-8C02-8404EE7DF422}" type="presParOf" srcId="{0756641D-C95F-4F3C-B82E-328F15A422DB}" destId="{844B4AE8-1FD5-4596-AB8E-CE41D858BDDF}" srcOrd="0" destOrd="0" presId="urn:microsoft.com/office/officeart/2005/8/layout/chevron2"/>
    <dgm:cxn modelId="{F2EA6F6D-DDCA-474E-82E3-2E95D7FEE555}" type="presParOf" srcId="{844B4AE8-1FD5-4596-AB8E-CE41D858BDDF}" destId="{DF9E1D17-0508-4B87-9004-DB1797AF7EC5}" srcOrd="0" destOrd="0" presId="urn:microsoft.com/office/officeart/2005/8/layout/chevron2"/>
    <dgm:cxn modelId="{C9B77E03-B731-4D9E-913B-13473A96C0C4}" type="presParOf" srcId="{844B4AE8-1FD5-4596-AB8E-CE41D858BDDF}" destId="{98224EA9-6FD5-48A6-A1CC-22AEB0BDB84C}" srcOrd="1" destOrd="0" presId="urn:microsoft.com/office/officeart/2005/8/layout/chevron2"/>
    <dgm:cxn modelId="{B51023FF-46AC-46CF-B95D-93F6EF688F64}" type="presParOf" srcId="{0756641D-C95F-4F3C-B82E-328F15A422DB}" destId="{5A94F15F-CDBC-4ED3-BAFC-F2B6304C442B}" srcOrd="1" destOrd="0" presId="urn:microsoft.com/office/officeart/2005/8/layout/chevron2"/>
    <dgm:cxn modelId="{4534B0E7-1689-474B-BF26-5DAECEE88AF8}" type="presParOf" srcId="{0756641D-C95F-4F3C-B82E-328F15A422DB}" destId="{0E8A2AFE-3109-43B6-BF4C-BDA21DA1398B}" srcOrd="2" destOrd="0" presId="urn:microsoft.com/office/officeart/2005/8/layout/chevron2"/>
    <dgm:cxn modelId="{44E4B487-2D51-4B2B-A4C3-81F7610F38CD}" type="presParOf" srcId="{0E8A2AFE-3109-43B6-BF4C-BDA21DA1398B}" destId="{22027160-EF1B-4DFD-B8D6-90C75F040350}" srcOrd="0" destOrd="0" presId="urn:microsoft.com/office/officeart/2005/8/layout/chevron2"/>
    <dgm:cxn modelId="{0933B7BB-F4A3-40DF-9F43-8A187DE7904B}" type="presParOf" srcId="{0E8A2AFE-3109-43B6-BF4C-BDA21DA1398B}" destId="{0B2D8D8B-D40A-4F20-8812-F965CD236F73}" srcOrd="1" destOrd="0" presId="urn:microsoft.com/office/officeart/2005/8/layout/chevron2"/>
    <dgm:cxn modelId="{B341B92B-6676-4398-9FA5-F7B86B854B75}" type="presParOf" srcId="{0756641D-C95F-4F3C-B82E-328F15A422DB}" destId="{29C59163-BBA0-4B93-9B99-B971BF3F202C}" srcOrd="3" destOrd="0" presId="urn:microsoft.com/office/officeart/2005/8/layout/chevron2"/>
    <dgm:cxn modelId="{A4AAE1D9-F067-4CC8-99AB-421EAF6426F7}" type="presParOf" srcId="{0756641D-C95F-4F3C-B82E-328F15A422DB}" destId="{B23BC42C-7114-49A7-B971-A4925E90BD9A}" srcOrd="4" destOrd="0" presId="urn:microsoft.com/office/officeart/2005/8/layout/chevron2"/>
    <dgm:cxn modelId="{F863A537-BAAB-4C91-9DF8-E32F0DF7995D}" type="presParOf" srcId="{B23BC42C-7114-49A7-B971-A4925E90BD9A}" destId="{588B54D4-AC92-4DEF-B0B6-180856966BF1}" srcOrd="0" destOrd="0" presId="urn:microsoft.com/office/officeart/2005/8/layout/chevron2"/>
    <dgm:cxn modelId="{5A85E308-954D-4CD2-85E4-CAE4D87C31B7}" type="presParOf" srcId="{B23BC42C-7114-49A7-B971-A4925E90BD9A}" destId="{C99A26E5-1DC9-44ED-8A43-018EB7D3649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91327E-1748-4576-BF56-CFECE6C7C8F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633A4E9-4D43-4EE2-AACD-81C3F9A0FD0C}">
      <dgm:prSet custT="1"/>
      <dgm:spPr/>
      <dgm:t>
        <a:bodyPr/>
        <a:lstStyle/>
        <a:p>
          <a:r>
            <a:rPr lang="en-US" altLang="zh-TW" sz="3200" b="1" dirty="0">
              <a:solidFill>
                <a:schemeClr val="tx1"/>
              </a:solidFill>
            </a:rPr>
            <a:t>Training &amp; coaching</a:t>
          </a:r>
        </a:p>
      </dgm:t>
    </dgm:pt>
    <dgm:pt modelId="{A071FCD7-9D84-4059-A810-4B35786BF57E}" type="parTrans" cxnId="{9B266508-2342-4A08-9067-E5938DFCDFF8}">
      <dgm:prSet/>
      <dgm:spPr/>
      <dgm:t>
        <a:bodyPr/>
        <a:lstStyle/>
        <a:p>
          <a:endParaRPr lang="zh-HK" altLang="en-US"/>
        </a:p>
      </dgm:t>
    </dgm:pt>
    <dgm:pt modelId="{7EE81AB5-61F1-4939-AAA4-8C51FCF9139C}" type="sibTrans" cxnId="{9B266508-2342-4A08-9067-E5938DFCDFF8}">
      <dgm:prSet/>
      <dgm:spPr/>
      <dgm:t>
        <a:bodyPr/>
        <a:lstStyle/>
        <a:p>
          <a:endParaRPr lang="zh-HK" altLang="en-US"/>
        </a:p>
      </dgm:t>
    </dgm:pt>
    <dgm:pt modelId="{B531DA70-20F2-4F13-83C9-9CFD930ABD37}">
      <dgm:prSet custT="1"/>
      <dgm:spPr/>
      <dgm:t>
        <a:bodyPr/>
        <a:lstStyle/>
        <a:p>
          <a:r>
            <a:rPr lang="en-US" altLang="zh-HK" sz="3200" dirty="0"/>
            <a:t>EOL care Room &amp; equipment</a:t>
          </a:r>
          <a:r>
            <a:rPr lang="en-US" altLang="zh-HK" sz="3600" dirty="0"/>
            <a:t> </a:t>
          </a:r>
          <a:endParaRPr lang="en-US" altLang="zh-TW" sz="3600" dirty="0"/>
        </a:p>
      </dgm:t>
    </dgm:pt>
    <dgm:pt modelId="{2FB4DB7A-9CB5-4B2D-829C-A5FD4C2EF7C4}" type="parTrans" cxnId="{8F0D58C6-6E4A-4991-A3DB-F7014B6F1E4C}">
      <dgm:prSet/>
      <dgm:spPr/>
      <dgm:t>
        <a:bodyPr/>
        <a:lstStyle/>
        <a:p>
          <a:endParaRPr lang="zh-HK" altLang="en-US"/>
        </a:p>
      </dgm:t>
    </dgm:pt>
    <dgm:pt modelId="{153164E5-19B2-49D8-B9AB-15A4BC1C6F5C}" type="sibTrans" cxnId="{8F0D58C6-6E4A-4991-A3DB-F7014B6F1E4C}">
      <dgm:prSet/>
      <dgm:spPr/>
      <dgm:t>
        <a:bodyPr/>
        <a:lstStyle/>
        <a:p>
          <a:endParaRPr lang="zh-HK" altLang="en-US"/>
        </a:p>
      </dgm:t>
    </dgm:pt>
    <dgm:pt modelId="{134265D9-55E3-4627-8C70-ED0906AE44F7}">
      <dgm:prSet custT="1"/>
      <dgm:spPr/>
      <dgm:t>
        <a:bodyPr/>
        <a:lstStyle/>
        <a:p>
          <a:r>
            <a:rPr lang="en-US" altLang="zh-TW" sz="3200" dirty="0"/>
            <a:t>Standardized protocol</a:t>
          </a:r>
        </a:p>
      </dgm:t>
    </dgm:pt>
    <dgm:pt modelId="{D080A847-7F4D-4A5B-8CF5-2EEA39D8CE1F}" type="parTrans" cxnId="{2065463F-ECA3-4773-A88E-AF490AA298D0}">
      <dgm:prSet/>
      <dgm:spPr/>
      <dgm:t>
        <a:bodyPr/>
        <a:lstStyle/>
        <a:p>
          <a:endParaRPr lang="zh-HK" altLang="en-US"/>
        </a:p>
      </dgm:t>
    </dgm:pt>
    <dgm:pt modelId="{4EA8EEEF-B189-4072-89E3-85D527871D38}" type="sibTrans" cxnId="{2065463F-ECA3-4773-A88E-AF490AA298D0}">
      <dgm:prSet/>
      <dgm:spPr/>
      <dgm:t>
        <a:bodyPr/>
        <a:lstStyle/>
        <a:p>
          <a:endParaRPr lang="zh-HK" altLang="en-US"/>
        </a:p>
      </dgm:t>
    </dgm:pt>
    <dgm:pt modelId="{1889E131-EE98-4A08-A9C7-3195B396E2ED}" type="pres">
      <dgm:prSet presAssocID="{1291327E-1748-4576-BF56-CFECE6C7C8F3}" presName="compositeShape" presStyleCnt="0">
        <dgm:presLayoutVars>
          <dgm:dir/>
          <dgm:resizeHandles/>
        </dgm:presLayoutVars>
      </dgm:prSet>
      <dgm:spPr/>
    </dgm:pt>
    <dgm:pt modelId="{4489B1AC-E50F-4B2A-A785-E050A277FF9B}" type="pres">
      <dgm:prSet presAssocID="{1291327E-1748-4576-BF56-CFECE6C7C8F3}" presName="pyramid" presStyleLbl="node1" presStyleIdx="0" presStyleCnt="1"/>
      <dgm:spPr/>
    </dgm:pt>
    <dgm:pt modelId="{A66C8625-8B19-4144-B03F-7CD196C06E9F}" type="pres">
      <dgm:prSet presAssocID="{1291327E-1748-4576-BF56-CFECE6C7C8F3}" presName="theList" presStyleCnt="0"/>
      <dgm:spPr/>
    </dgm:pt>
    <dgm:pt modelId="{72D6A9E9-6108-44D6-9B74-E1B6603E42B6}" type="pres">
      <dgm:prSet presAssocID="{D633A4E9-4D43-4EE2-AACD-81C3F9A0FD0C}" presName="aNode" presStyleLbl="fgAcc1" presStyleIdx="0" presStyleCnt="3" custScaleX="121744">
        <dgm:presLayoutVars>
          <dgm:bulletEnabled val="1"/>
        </dgm:presLayoutVars>
      </dgm:prSet>
      <dgm:spPr/>
    </dgm:pt>
    <dgm:pt modelId="{BE77491F-0DFB-48DC-8D28-F915635FBEAD}" type="pres">
      <dgm:prSet presAssocID="{D633A4E9-4D43-4EE2-AACD-81C3F9A0FD0C}" presName="aSpace" presStyleCnt="0"/>
      <dgm:spPr/>
    </dgm:pt>
    <dgm:pt modelId="{321E16ED-AF6A-4D48-82B9-CC59F829AAEB}" type="pres">
      <dgm:prSet presAssocID="{B531DA70-20F2-4F13-83C9-9CFD930ABD37}" presName="aNode" presStyleLbl="fgAcc1" presStyleIdx="1" presStyleCnt="3" custScaleX="121960">
        <dgm:presLayoutVars>
          <dgm:bulletEnabled val="1"/>
        </dgm:presLayoutVars>
      </dgm:prSet>
      <dgm:spPr/>
    </dgm:pt>
    <dgm:pt modelId="{BE060941-D19B-4B84-97A2-F6014CE56C46}" type="pres">
      <dgm:prSet presAssocID="{B531DA70-20F2-4F13-83C9-9CFD930ABD37}" presName="aSpace" presStyleCnt="0"/>
      <dgm:spPr/>
    </dgm:pt>
    <dgm:pt modelId="{50A95000-87DB-453B-83A1-DA10BC7BF11A}" type="pres">
      <dgm:prSet presAssocID="{134265D9-55E3-4627-8C70-ED0906AE44F7}" presName="aNode" presStyleLbl="fgAcc1" presStyleIdx="2" presStyleCnt="3" custScaleX="121581">
        <dgm:presLayoutVars>
          <dgm:bulletEnabled val="1"/>
        </dgm:presLayoutVars>
      </dgm:prSet>
      <dgm:spPr/>
    </dgm:pt>
    <dgm:pt modelId="{81DA354F-0DAA-4112-A83F-C96F73A16977}" type="pres">
      <dgm:prSet presAssocID="{134265D9-55E3-4627-8C70-ED0906AE44F7}" presName="aSpace" presStyleCnt="0"/>
      <dgm:spPr/>
    </dgm:pt>
  </dgm:ptLst>
  <dgm:cxnLst>
    <dgm:cxn modelId="{9B266508-2342-4A08-9067-E5938DFCDFF8}" srcId="{1291327E-1748-4576-BF56-CFECE6C7C8F3}" destId="{D633A4E9-4D43-4EE2-AACD-81C3F9A0FD0C}" srcOrd="0" destOrd="0" parTransId="{A071FCD7-9D84-4059-A810-4B35786BF57E}" sibTransId="{7EE81AB5-61F1-4939-AAA4-8C51FCF9139C}"/>
    <dgm:cxn modelId="{2065463F-ECA3-4773-A88E-AF490AA298D0}" srcId="{1291327E-1748-4576-BF56-CFECE6C7C8F3}" destId="{134265D9-55E3-4627-8C70-ED0906AE44F7}" srcOrd="2" destOrd="0" parTransId="{D080A847-7F4D-4A5B-8CF5-2EEA39D8CE1F}" sibTransId="{4EA8EEEF-B189-4072-89E3-85D527871D38}"/>
    <dgm:cxn modelId="{02E73766-1A88-4CFF-83AA-9C6868D2BCCD}" type="presOf" srcId="{D633A4E9-4D43-4EE2-AACD-81C3F9A0FD0C}" destId="{72D6A9E9-6108-44D6-9B74-E1B6603E42B6}" srcOrd="0" destOrd="0" presId="urn:microsoft.com/office/officeart/2005/8/layout/pyramid2"/>
    <dgm:cxn modelId="{CCB03E95-32AE-4294-AE50-E9580D12DE07}" type="presOf" srcId="{134265D9-55E3-4627-8C70-ED0906AE44F7}" destId="{50A95000-87DB-453B-83A1-DA10BC7BF11A}" srcOrd="0" destOrd="0" presId="urn:microsoft.com/office/officeart/2005/8/layout/pyramid2"/>
    <dgm:cxn modelId="{BFFF9A95-1550-4A7C-94FE-CEF70F2A9DF8}" type="presOf" srcId="{B531DA70-20F2-4F13-83C9-9CFD930ABD37}" destId="{321E16ED-AF6A-4D48-82B9-CC59F829AAEB}" srcOrd="0" destOrd="0" presId="urn:microsoft.com/office/officeart/2005/8/layout/pyramid2"/>
    <dgm:cxn modelId="{8F0D58C6-6E4A-4991-A3DB-F7014B6F1E4C}" srcId="{1291327E-1748-4576-BF56-CFECE6C7C8F3}" destId="{B531DA70-20F2-4F13-83C9-9CFD930ABD37}" srcOrd="1" destOrd="0" parTransId="{2FB4DB7A-9CB5-4B2D-829C-A5FD4C2EF7C4}" sibTransId="{153164E5-19B2-49D8-B9AB-15A4BC1C6F5C}"/>
    <dgm:cxn modelId="{B8D00FF8-4D53-477C-80ED-8FDF7F19A99C}" type="presOf" srcId="{1291327E-1748-4576-BF56-CFECE6C7C8F3}" destId="{1889E131-EE98-4A08-A9C7-3195B396E2ED}" srcOrd="0" destOrd="0" presId="urn:microsoft.com/office/officeart/2005/8/layout/pyramid2"/>
    <dgm:cxn modelId="{FBEC0AFB-BE75-442F-A977-821959B8D94F}" type="presParOf" srcId="{1889E131-EE98-4A08-A9C7-3195B396E2ED}" destId="{4489B1AC-E50F-4B2A-A785-E050A277FF9B}" srcOrd="0" destOrd="0" presId="urn:microsoft.com/office/officeart/2005/8/layout/pyramid2"/>
    <dgm:cxn modelId="{F3C6670D-7BC4-4332-B9B3-46002CA1F0DB}" type="presParOf" srcId="{1889E131-EE98-4A08-A9C7-3195B396E2ED}" destId="{A66C8625-8B19-4144-B03F-7CD196C06E9F}" srcOrd="1" destOrd="0" presId="urn:microsoft.com/office/officeart/2005/8/layout/pyramid2"/>
    <dgm:cxn modelId="{63DA4243-6EDC-4068-A8E8-4DD964C634DA}" type="presParOf" srcId="{A66C8625-8B19-4144-B03F-7CD196C06E9F}" destId="{72D6A9E9-6108-44D6-9B74-E1B6603E42B6}" srcOrd="0" destOrd="0" presId="urn:microsoft.com/office/officeart/2005/8/layout/pyramid2"/>
    <dgm:cxn modelId="{DC139598-D23C-488A-A5CC-6161449FB3E5}" type="presParOf" srcId="{A66C8625-8B19-4144-B03F-7CD196C06E9F}" destId="{BE77491F-0DFB-48DC-8D28-F915635FBEAD}" srcOrd="1" destOrd="0" presId="urn:microsoft.com/office/officeart/2005/8/layout/pyramid2"/>
    <dgm:cxn modelId="{8A04A770-7171-4558-83B9-36A06A44123B}" type="presParOf" srcId="{A66C8625-8B19-4144-B03F-7CD196C06E9F}" destId="{321E16ED-AF6A-4D48-82B9-CC59F829AAEB}" srcOrd="2" destOrd="0" presId="urn:microsoft.com/office/officeart/2005/8/layout/pyramid2"/>
    <dgm:cxn modelId="{93C0E669-1B07-45A6-A986-82C972829397}" type="presParOf" srcId="{A66C8625-8B19-4144-B03F-7CD196C06E9F}" destId="{BE060941-D19B-4B84-97A2-F6014CE56C46}" srcOrd="3" destOrd="0" presId="urn:microsoft.com/office/officeart/2005/8/layout/pyramid2"/>
    <dgm:cxn modelId="{97208B36-35D8-4B0C-9821-7CF6E310607A}" type="presParOf" srcId="{A66C8625-8B19-4144-B03F-7CD196C06E9F}" destId="{50A95000-87DB-453B-83A1-DA10BC7BF11A}" srcOrd="4" destOrd="0" presId="urn:microsoft.com/office/officeart/2005/8/layout/pyramid2"/>
    <dgm:cxn modelId="{C06022F2-7B18-4553-8C68-302FF838C6DA}" type="presParOf" srcId="{A66C8625-8B19-4144-B03F-7CD196C06E9F}" destId="{81DA354F-0DAA-4112-A83F-C96F73A1697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33F95-E0DE-489C-B56B-3B5C9D4B8537}">
      <dsp:nvSpPr>
        <dsp:cNvPr id="0" name=""/>
        <dsp:cNvSpPr/>
      </dsp:nvSpPr>
      <dsp:spPr>
        <a:xfrm>
          <a:off x="0" y="0"/>
          <a:ext cx="7225990" cy="451624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DA19C-1BD3-4C9D-8BFC-040C1A103268}">
      <dsp:nvSpPr>
        <dsp:cNvPr id="0" name=""/>
        <dsp:cNvSpPr/>
      </dsp:nvSpPr>
      <dsp:spPr>
        <a:xfrm>
          <a:off x="1680042" y="2560164"/>
          <a:ext cx="252909" cy="2529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C9E3D-0C14-45C2-939A-96DF155ADD13}">
      <dsp:nvSpPr>
        <dsp:cNvPr id="0" name=""/>
        <dsp:cNvSpPr/>
      </dsp:nvSpPr>
      <dsp:spPr>
        <a:xfrm>
          <a:off x="784312" y="2785430"/>
          <a:ext cx="3163216" cy="1928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012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Most older people feel </a:t>
          </a:r>
          <a:r>
            <a:rPr lang="en-US" altLang="zh-TW" sz="2400" kern="1200" dirty="0">
              <a:solidFill>
                <a:srgbClr val="FF0000"/>
              </a:solidFill>
            </a:rPr>
            <a:t>comfortable to talk </a:t>
          </a:r>
          <a:r>
            <a:rPr lang="en-US" altLang="zh-TW" sz="2400" kern="1200" dirty="0"/>
            <a:t>about death and support the idea of EOL care</a:t>
          </a:r>
          <a:endParaRPr lang="zh-HK" altLang="en-US" sz="2400" kern="1200" dirty="0"/>
        </a:p>
      </dsp:txBody>
      <dsp:txXfrm>
        <a:off x="784312" y="2785430"/>
        <a:ext cx="3163216" cy="1928436"/>
      </dsp:txXfrm>
    </dsp:sp>
    <dsp:sp modelId="{51010759-52AE-4D65-9467-7AC8A22C8A63}">
      <dsp:nvSpPr>
        <dsp:cNvPr id="0" name=""/>
        <dsp:cNvSpPr/>
      </dsp:nvSpPr>
      <dsp:spPr>
        <a:xfrm>
          <a:off x="4010424" y="1408522"/>
          <a:ext cx="433559" cy="433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F8644-C3D7-4B3D-86D3-A70362CD49F6}">
      <dsp:nvSpPr>
        <dsp:cNvPr id="0" name=""/>
        <dsp:cNvSpPr/>
      </dsp:nvSpPr>
      <dsp:spPr>
        <a:xfrm>
          <a:off x="3884788" y="1886845"/>
          <a:ext cx="3222092" cy="2221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73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/>
            <a:t>Policy makers, Senior management, RCHE managers are </a:t>
          </a:r>
          <a:r>
            <a:rPr lang="en-US" altLang="zh-TW" sz="2400" kern="1200" dirty="0">
              <a:solidFill>
                <a:srgbClr val="FF0000"/>
              </a:solidFill>
            </a:rPr>
            <a:t>positive</a:t>
          </a:r>
          <a:r>
            <a:rPr lang="en-US" altLang="zh-TW" sz="2400" kern="1200" dirty="0"/>
            <a:t> in the development of  EOL care in Homes</a:t>
          </a:r>
          <a:endParaRPr lang="zh-HK" altLang="en-US" sz="2400" kern="1200" dirty="0"/>
        </a:p>
      </dsp:txBody>
      <dsp:txXfrm>
        <a:off x="3884788" y="1886845"/>
        <a:ext cx="3222092" cy="2221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0BFF7-5CF9-4CF4-AA87-7CE836CE3BE8}">
      <dsp:nvSpPr>
        <dsp:cNvPr id="0" name=""/>
        <dsp:cNvSpPr/>
      </dsp:nvSpPr>
      <dsp:spPr>
        <a:xfrm rot="5400000">
          <a:off x="-221764" y="223715"/>
          <a:ext cx="1478430" cy="10349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600" kern="1200" dirty="0"/>
            <a:t>Home</a:t>
          </a:r>
          <a:endParaRPr lang="zh-HK" altLang="en-US" sz="2600" kern="1200" dirty="0"/>
        </a:p>
      </dsp:txBody>
      <dsp:txXfrm rot="-5400000">
        <a:off x="1" y="519402"/>
        <a:ext cx="1034901" cy="443529"/>
      </dsp:txXfrm>
    </dsp:sp>
    <dsp:sp modelId="{4D5182B7-E89D-47F0-A8B5-F443EDAB0BEB}">
      <dsp:nvSpPr>
        <dsp:cNvPr id="0" name=""/>
        <dsp:cNvSpPr/>
      </dsp:nvSpPr>
      <dsp:spPr>
        <a:xfrm rot="5400000">
          <a:off x="3148150" y="-2111298"/>
          <a:ext cx="960979" cy="5187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600" kern="1200" dirty="0"/>
            <a:t>Space limitation</a:t>
          </a:r>
          <a:endParaRPr lang="zh-HK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600" kern="1200" dirty="0"/>
            <a:t>Insufficient manpower</a:t>
          </a:r>
          <a:endParaRPr lang="zh-HK" altLang="en-US" sz="2600" kern="1200" dirty="0"/>
        </a:p>
      </dsp:txBody>
      <dsp:txXfrm rot="-5400000">
        <a:off x="1034902" y="48861"/>
        <a:ext cx="5140566" cy="867157"/>
      </dsp:txXfrm>
    </dsp:sp>
    <dsp:sp modelId="{71D366D2-766D-4DF1-B61C-BF4CE8CE24D4}">
      <dsp:nvSpPr>
        <dsp:cNvPr id="0" name=""/>
        <dsp:cNvSpPr/>
      </dsp:nvSpPr>
      <dsp:spPr>
        <a:xfrm rot="5400000">
          <a:off x="-221764" y="1506496"/>
          <a:ext cx="1478430" cy="10349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600" kern="1200" dirty="0"/>
            <a:t>Staff</a:t>
          </a:r>
          <a:endParaRPr lang="zh-HK" altLang="en-US" sz="2600" kern="1200" dirty="0"/>
        </a:p>
      </dsp:txBody>
      <dsp:txXfrm rot="-5400000">
        <a:off x="1" y="1802183"/>
        <a:ext cx="1034901" cy="443529"/>
      </dsp:txXfrm>
    </dsp:sp>
    <dsp:sp modelId="{D2474DA7-1282-42D1-8BA6-D0C71323C605}">
      <dsp:nvSpPr>
        <dsp:cNvPr id="0" name=""/>
        <dsp:cNvSpPr/>
      </dsp:nvSpPr>
      <dsp:spPr>
        <a:xfrm rot="5400000">
          <a:off x="3148150" y="-828517"/>
          <a:ext cx="960979" cy="5187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600" kern="1200" dirty="0"/>
            <a:t>Lack of knowledge in EOL care</a:t>
          </a:r>
          <a:endParaRPr lang="zh-HK" altLang="en-US" sz="26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2600" kern="1200" dirty="0"/>
            <a:t>Unfamiliar care practice</a:t>
          </a:r>
          <a:endParaRPr lang="zh-HK" altLang="en-US" sz="2600" kern="1200" dirty="0"/>
        </a:p>
      </dsp:txBody>
      <dsp:txXfrm rot="-5400000">
        <a:off x="1034902" y="1331642"/>
        <a:ext cx="5140566" cy="867157"/>
      </dsp:txXfrm>
    </dsp:sp>
    <dsp:sp modelId="{6D9DF6FE-291E-488B-8DA4-F6AD326FDD57}">
      <dsp:nvSpPr>
        <dsp:cNvPr id="0" name=""/>
        <dsp:cNvSpPr/>
      </dsp:nvSpPr>
      <dsp:spPr>
        <a:xfrm rot="5400000">
          <a:off x="-221764" y="2789277"/>
          <a:ext cx="1478430" cy="103490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600" kern="1200" dirty="0"/>
            <a:t>Culture</a:t>
          </a:r>
          <a:endParaRPr lang="zh-HK" altLang="en-US" sz="2600" kern="1200" dirty="0"/>
        </a:p>
      </dsp:txBody>
      <dsp:txXfrm rot="-5400000">
        <a:off x="1" y="3084964"/>
        <a:ext cx="1034901" cy="443529"/>
      </dsp:txXfrm>
    </dsp:sp>
    <dsp:sp modelId="{FFCBD832-A256-4D10-9F5A-166602A33DC8}">
      <dsp:nvSpPr>
        <dsp:cNvPr id="0" name=""/>
        <dsp:cNvSpPr/>
      </dsp:nvSpPr>
      <dsp:spPr>
        <a:xfrm rot="5400000">
          <a:off x="3148150" y="454264"/>
          <a:ext cx="960979" cy="51874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600" kern="1200" dirty="0"/>
            <a:t>Change</a:t>
          </a:r>
          <a:endParaRPr lang="zh-HK" alt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600" kern="1200" dirty="0"/>
            <a:t>Accountability</a:t>
          </a:r>
          <a:endParaRPr lang="zh-HK" altLang="en-US" sz="2600" kern="1200" dirty="0"/>
        </a:p>
      </dsp:txBody>
      <dsp:txXfrm rot="-5400000">
        <a:off x="1034902" y="2614424"/>
        <a:ext cx="5140566" cy="867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0BFF7-5CF9-4CF4-AA87-7CE836CE3BE8}">
      <dsp:nvSpPr>
        <dsp:cNvPr id="0" name=""/>
        <dsp:cNvSpPr/>
      </dsp:nvSpPr>
      <dsp:spPr>
        <a:xfrm rot="5400000">
          <a:off x="-116960" y="118010"/>
          <a:ext cx="779739" cy="5458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300" kern="1200"/>
            <a:t>Home</a:t>
          </a:r>
          <a:endParaRPr lang="zh-HK" altLang="en-US" sz="1300" kern="1200" dirty="0"/>
        </a:p>
      </dsp:txBody>
      <dsp:txXfrm rot="-5400000">
        <a:off x="2" y="273958"/>
        <a:ext cx="545817" cy="233922"/>
      </dsp:txXfrm>
    </dsp:sp>
    <dsp:sp modelId="{4D5182B7-E89D-47F0-A8B5-F443EDAB0BEB}">
      <dsp:nvSpPr>
        <dsp:cNvPr id="0" name=""/>
        <dsp:cNvSpPr/>
      </dsp:nvSpPr>
      <dsp:spPr>
        <a:xfrm rot="5400000">
          <a:off x="1182157" y="-635291"/>
          <a:ext cx="506830" cy="1779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1000" kern="1200"/>
            <a:t>Space limitation</a:t>
          </a:r>
          <a:endParaRPr lang="zh-HK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1000" kern="1200"/>
            <a:t>Insufficient manpower</a:t>
          </a:r>
          <a:endParaRPr lang="zh-HK" altLang="en-US" sz="1000" kern="1200" dirty="0"/>
        </a:p>
      </dsp:txBody>
      <dsp:txXfrm rot="-5400000">
        <a:off x="545817" y="25790"/>
        <a:ext cx="1754770" cy="457348"/>
      </dsp:txXfrm>
    </dsp:sp>
    <dsp:sp modelId="{71D366D2-766D-4DF1-B61C-BF4CE8CE24D4}">
      <dsp:nvSpPr>
        <dsp:cNvPr id="0" name=""/>
        <dsp:cNvSpPr/>
      </dsp:nvSpPr>
      <dsp:spPr>
        <a:xfrm rot="5400000">
          <a:off x="-116960" y="795971"/>
          <a:ext cx="779739" cy="5458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300" kern="1200"/>
            <a:t>Staff</a:t>
          </a:r>
          <a:endParaRPr lang="zh-HK" altLang="en-US" sz="1300" kern="1200" dirty="0"/>
        </a:p>
      </dsp:txBody>
      <dsp:txXfrm rot="-5400000">
        <a:off x="2" y="951919"/>
        <a:ext cx="545817" cy="233922"/>
      </dsp:txXfrm>
    </dsp:sp>
    <dsp:sp modelId="{D2474DA7-1282-42D1-8BA6-D0C71323C605}">
      <dsp:nvSpPr>
        <dsp:cNvPr id="0" name=""/>
        <dsp:cNvSpPr/>
      </dsp:nvSpPr>
      <dsp:spPr>
        <a:xfrm rot="5400000">
          <a:off x="1182157" y="42669"/>
          <a:ext cx="506830" cy="1779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000" kern="1200" dirty="0"/>
            <a:t>Lack of knowledge in EOL care</a:t>
          </a:r>
          <a:endParaRPr lang="zh-HK" altLang="en-US" sz="10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HK" sz="1000" kern="1200"/>
            <a:t>Unfamiliar care practice</a:t>
          </a:r>
          <a:endParaRPr lang="zh-HK" altLang="en-US" sz="1000" kern="1200" dirty="0"/>
        </a:p>
      </dsp:txBody>
      <dsp:txXfrm rot="-5400000">
        <a:off x="545817" y="703751"/>
        <a:ext cx="1754770" cy="457348"/>
      </dsp:txXfrm>
    </dsp:sp>
    <dsp:sp modelId="{6D9DF6FE-291E-488B-8DA4-F6AD326FDD57}">
      <dsp:nvSpPr>
        <dsp:cNvPr id="0" name=""/>
        <dsp:cNvSpPr/>
      </dsp:nvSpPr>
      <dsp:spPr>
        <a:xfrm rot="5400000">
          <a:off x="-116960" y="1473932"/>
          <a:ext cx="779739" cy="54581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1300" kern="1200"/>
            <a:t>Culture</a:t>
          </a:r>
          <a:endParaRPr lang="zh-HK" altLang="en-US" sz="1300" kern="1200" dirty="0"/>
        </a:p>
      </dsp:txBody>
      <dsp:txXfrm rot="-5400000">
        <a:off x="2" y="1629880"/>
        <a:ext cx="545817" cy="233922"/>
      </dsp:txXfrm>
    </dsp:sp>
    <dsp:sp modelId="{FFCBD832-A256-4D10-9F5A-166602A33DC8}">
      <dsp:nvSpPr>
        <dsp:cNvPr id="0" name=""/>
        <dsp:cNvSpPr/>
      </dsp:nvSpPr>
      <dsp:spPr>
        <a:xfrm rot="5400000">
          <a:off x="1182157" y="720630"/>
          <a:ext cx="506830" cy="17795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1000" kern="1200"/>
            <a:t>Change</a:t>
          </a:r>
          <a:endParaRPr lang="zh-HK" alt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1000" kern="1200"/>
            <a:t>Accountability</a:t>
          </a:r>
          <a:endParaRPr lang="zh-HK" altLang="en-US" sz="1000" kern="1200" dirty="0"/>
        </a:p>
      </dsp:txBody>
      <dsp:txXfrm rot="-5400000">
        <a:off x="545817" y="1381712"/>
        <a:ext cx="1754770" cy="457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9E1D17-0508-4B87-9004-DB1797AF7EC5}">
      <dsp:nvSpPr>
        <dsp:cNvPr id="0" name=""/>
        <dsp:cNvSpPr/>
      </dsp:nvSpPr>
      <dsp:spPr>
        <a:xfrm rot="5400000">
          <a:off x="-207717" y="208421"/>
          <a:ext cx="1384780" cy="969346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700" kern="1200" dirty="0">
              <a:solidFill>
                <a:srgbClr val="C00000"/>
              </a:solidFill>
            </a:rPr>
            <a:t>HOME</a:t>
          </a:r>
          <a:endParaRPr lang="zh-HK" altLang="en-US" sz="2700" kern="1200" dirty="0">
            <a:solidFill>
              <a:srgbClr val="C00000"/>
            </a:solidFill>
          </a:endParaRPr>
        </a:p>
      </dsp:txBody>
      <dsp:txXfrm rot="-5400000">
        <a:off x="0" y="485377"/>
        <a:ext cx="969346" cy="415434"/>
      </dsp:txXfrm>
    </dsp:sp>
    <dsp:sp modelId="{98224EA9-6FD5-48A6-A1CC-22AEB0BDB84C}">
      <dsp:nvSpPr>
        <dsp:cNvPr id="0" name=""/>
        <dsp:cNvSpPr/>
      </dsp:nvSpPr>
      <dsp:spPr>
        <a:xfrm rot="5400000">
          <a:off x="2856477" y="-1886427"/>
          <a:ext cx="900107" cy="467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500" kern="1200" dirty="0"/>
            <a:t>Support &amp; commitment</a:t>
          </a:r>
          <a:endParaRPr lang="zh-HK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500" kern="1200" dirty="0"/>
            <a:t>Active participation</a:t>
          </a:r>
          <a:endParaRPr lang="zh-HK" altLang="en-US" sz="2500" kern="1200" dirty="0"/>
        </a:p>
      </dsp:txBody>
      <dsp:txXfrm rot="-5400000">
        <a:off x="969346" y="44644"/>
        <a:ext cx="4630429" cy="812227"/>
      </dsp:txXfrm>
    </dsp:sp>
    <dsp:sp modelId="{22027160-EF1B-4DFD-B8D6-90C75F040350}">
      <dsp:nvSpPr>
        <dsp:cNvPr id="0" name=""/>
        <dsp:cNvSpPr/>
      </dsp:nvSpPr>
      <dsp:spPr>
        <a:xfrm rot="5400000">
          <a:off x="-207717" y="1395983"/>
          <a:ext cx="1384780" cy="969346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700" kern="1200" dirty="0">
              <a:solidFill>
                <a:srgbClr val="C00000"/>
              </a:solidFill>
            </a:rPr>
            <a:t>CGAT</a:t>
          </a:r>
          <a:endParaRPr lang="zh-HK" altLang="en-US" sz="2700" kern="1200" dirty="0">
            <a:solidFill>
              <a:srgbClr val="C00000"/>
            </a:solidFill>
          </a:endParaRPr>
        </a:p>
      </dsp:txBody>
      <dsp:txXfrm rot="-5400000">
        <a:off x="0" y="1672939"/>
        <a:ext cx="969346" cy="415434"/>
      </dsp:txXfrm>
    </dsp:sp>
    <dsp:sp modelId="{0B2D8D8B-D40A-4F20-8812-F965CD236F73}">
      <dsp:nvSpPr>
        <dsp:cNvPr id="0" name=""/>
        <dsp:cNvSpPr/>
      </dsp:nvSpPr>
      <dsp:spPr>
        <a:xfrm rot="5400000">
          <a:off x="2856477" y="-698864"/>
          <a:ext cx="900107" cy="467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500" kern="1200" dirty="0"/>
            <a:t>Medical Social collaboration</a:t>
          </a:r>
          <a:endParaRPr lang="zh-HK" altLang="en-US" sz="2500" kern="1200" dirty="0"/>
        </a:p>
      </dsp:txBody>
      <dsp:txXfrm rot="-5400000">
        <a:off x="969346" y="1232207"/>
        <a:ext cx="4630429" cy="812227"/>
      </dsp:txXfrm>
    </dsp:sp>
    <dsp:sp modelId="{588B54D4-AC92-4DEF-B0B6-180856966BF1}">
      <dsp:nvSpPr>
        <dsp:cNvPr id="0" name=""/>
        <dsp:cNvSpPr/>
      </dsp:nvSpPr>
      <dsp:spPr>
        <a:xfrm rot="5400000">
          <a:off x="-207717" y="2583545"/>
          <a:ext cx="1384780" cy="969346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2700" kern="1200" dirty="0">
              <a:solidFill>
                <a:srgbClr val="C00000"/>
              </a:solidFill>
            </a:rPr>
            <a:t>TEAM</a:t>
          </a:r>
          <a:endParaRPr lang="zh-HK" altLang="en-US" sz="2700" kern="1200" dirty="0">
            <a:solidFill>
              <a:srgbClr val="C00000"/>
            </a:solidFill>
          </a:endParaRPr>
        </a:p>
      </dsp:txBody>
      <dsp:txXfrm rot="-5400000">
        <a:off x="0" y="2860501"/>
        <a:ext cx="969346" cy="415434"/>
      </dsp:txXfrm>
    </dsp:sp>
    <dsp:sp modelId="{C99A26E5-1DC9-44ED-8A43-018EB7D36499}">
      <dsp:nvSpPr>
        <dsp:cNvPr id="0" name=""/>
        <dsp:cNvSpPr/>
      </dsp:nvSpPr>
      <dsp:spPr>
        <a:xfrm rot="5400000">
          <a:off x="2856477" y="488697"/>
          <a:ext cx="900107" cy="46743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500" kern="1200" dirty="0"/>
            <a:t>Nurse &amp; Social Worker</a:t>
          </a:r>
          <a:endParaRPr lang="zh-HK" alt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HK" sz="2500" kern="1200" dirty="0"/>
            <a:t>Collaborate with Home staff</a:t>
          </a:r>
          <a:endParaRPr lang="zh-HK" altLang="en-US" sz="2500" kern="1200" dirty="0"/>
        </a:p>
      </dsp:txBody>
      <dsp:txXfrm rot="-5400000">
        <a:off x="969346" y="2419768"/>
        <a:ext cx="4630429" cy="812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9B1AC-E50F-4B2A-A785-E050A277FF9B}">
      <dsp:nvSpPr>
        <dsp:cNvPr id="0" name=""/>
        <dsp:cNvSpPr/>
      </dsp:nvSpPr>
      <dsp:spPr>
        <a:xfrm>
          <a:off x="566176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6A9E9-6108-44D6-9B74-E1B6603E42B6}">
      <dsp:nvSpPr>
        <dsp:cNvPr id="0" name=""/>
        <dsp:cNvSpPr/>
      </dsp:nvSpPr>
      <dsp:spPr>
        <a:xfrm>
          <a:off x="2310981" y="408582"/>
          <a:ext cx="3215989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b="1" kern="1200" dirty="0">
              <a:solidFill>
                <a:schemeClr val="tx1"/>
              </a:solidFill>
            </a:rPr>
            <a:t>Training &amp; coaching</a:t>
          </a:r>
        </a:p>
      </dsp:txBody>
      <dsp:txXfrm>
        <a:off x="2357943" y="455544"/>
        <a:ext cx="3122065" cy="868101"/>
      </dsp:txXfrm>
    </dsp:sp>
    <dsp:sp modelId="{321E16ED-AF6A-4D48-82B9-CC59F829AAEB}">
      <dsp:nvSpPr>
        <dsp:cNvPr id="0" name=""/>
        <dsp:cNvSpPr/>
      </dsp:nvSpPr>
      <dsp:spPr>
        <a:xfrm>
          <a:off x="2308128" y="1490860"/>
          <a:ext cx="3221695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HK" sz="3200" kern="1200" dirty="0"/>
            <a:t>EOL care Room &amp; equipment</a:t>
          </a:r>
          <a:r>
            <a:rPr lang="en-US" altLang="zh-HK" sz="3600" kern="1200" dirty="0"/>
            <a:t> </a:t>
          </a:r>
          <a:endParaRPr lang="en-US" altLang="zh-TW" sz="3600" kern="1200" dirty="0"/>
        </a:p>
      </dsp:txBody>
      <dsp:txXfrm>
        <a:off x="2355090" y="1537822"/>
        <a:ext cx="3127771" cy="868101"/>
      </dsp:txXfrm>
    </dsp:sp>
    <dsp:sp modelId="{50A95000-87DB-453B-83A1-DA10BC7BF11A}">
      <dsp:nvSpPr>
        <dsp:cNvPr id="0" name=""/>
        <dsp:cNvSpPr/>
      </dsp:nvSpPr>
      <dsp:spPr>
        <a:xfrm>
          <a:off x="2313134" y="2573139"/>
          <a:ext cx="3211683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Standardized protocol</a:t>
          </a:r>
        </a:p>
      </dsp:txBody>
      <dsp:txXfrm>
        <a:off x="2360096" y="2620101"/>
        <a:ext cx="3117759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12A03-4F9A-4A66-A99F-D91BA510EF0E}" type="datetimeFigureOut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B8375-44E6-47D9-B1AB-529AC110760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1255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zh-HK" i="1">
                <a:latin typeface="Calibri" panose="020F0502020204030204" pitchFamily="34" charset="0"/>
                <a:ea typeface="新細明體" panose="02020500000000000000" pitchFamily="18" charset="-120"/>
              </a:rPr>
              <a:t>E.g. key service components, district-based support team, choices of care, etc.</a:t>
            </a:r>
          </a:p>
          <a:p>
            <a:pPr eaLnBrk="1" hangingPunct="1">
              <a:spcBef>
                <a:spcPct val="0"/>
              </a:spcBef>
            </a:pPr>
            <a:endParaRPr lang="en-US" altLang="zh-HK">
              <a:latin typeface="Calibri" panose="020F0502020204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627C121-AA81-4912-A1AB-B0C6E0C60E4B}" type="slidenum">
              <a:rPr lang="en-US" altLang="zh-HK" smtClean="0">
                <a:latin typeface="Calibri" panose="020F050202020403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zh-HK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3766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-76200"/>
            <a:ext cx="9144000" cy="5867400"/>
          </a:xfrm>
          <a:prstGeom prst="rect">
            <a:avLst/>
          </a:prstGeom>
          <a:gradFill flip="none" rotWithShape="1">
            <a:gsLst>
              <a:gs pos="83000">
                <a:srgbClr val="E8F0D9"/>
              </a:gs>
              <a:gs pos="0">
                <a:schemeClr val="accent6">
                  <a:lumMod val="40000"/>
                  <a:lumOff val="60000"/>
                </a:schemeClr>
              </a:gs>
              <a:gs pos="99583">
                <a:schemeClr val="accent3">
                  <a:lumMod val="40000"/>
                  <a:lumOff val="60000"/>
                </a:schemeClr>
              </a:gs>
              <a:gs pos="15000">
                <a:srgbClr val="FEEDDF"/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</a:endParaRPr>
          </a:p>
        </p:txBody>
      </p:sp>
      <p:pic>
        <p:nvPicPr>
          <p:cNvPr id="5" name="Picture 2" descr="\\resource12\CharitiesData\Common\Publicity-shared\TIP logos and guidelines\End of Life\JCECC 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5" b="20445"/>
          <a:stretch>
            <a:fillRect/>
          </a:stretch>
        </p:blipFill>
        <p:spPr bwMode="auto">
          <a:xfrm>
            <a:off x="903288" y="342900"/>
            <a:ext cx="7337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/>
        </p:nvCxnSpPr>
        <p:spPr bwMode="auto">
          <a:xfrm>
            <a:off x="0" y="5791200"/>
            <a:ext cx="91440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63500" dist="25400" dir="16200000" rotWithShape="0">
              <a:schemeClr val="tx1">
                <a:alpha val="59998"/>
              </a:schemeClr>
            </a:outerShdw>
          </a:effectLst>
          <a:extLst>
            <a:ext uri="{909E8E84-426E-40dd-AFC4-6F175D3DCCD1}"/>
          </a:extLst>
        </p:spPr>
      </p:cxnSp>
      <p:pic>
        <p:nvPicPr>
          <p:cNvPr id="7" name="Picture 3" descr="\\resource12\CharitiesData\Common\Publicity-shared\2016New_Trust_Logo\Web\TC\PNG\FullColor\Trust_Web_B_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873750"/>
            <a:ext cx="3035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190500" y="5873750"/>
            <a:ext cx="152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zh-TW" altLang="en-US" sz="1000" b="1"/>
              <a:t>捐助機構 </a:t>
            </a:r>
            <a:r>
              <a:rPr lang="en-US" altLang="zh-TW" sz="1000" b="1"/>
              <a:t> Funded by:</a:t>
            </a:r>
            <a:endParaRPr lang="en-US" altLang="zh-TW" sz="1000" b="1"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3162300" y="5873750"/>
            <a:ext cx="22098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zh-TW" altLang="en-US" sz="1000" b="1"/>
              <a:t>合作夥伴 </a:t>
            </a:r>
            <a:r>
              <a:rPr lang="en-US" altLang="zh-TW" sz="1000" b="1"/>
              <a:t>Project Partner:</a:t>
            </a:r>
            <a:endParaRPr lang="en-US" altLang="zh-TW" sz="1000" b="1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94957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1B08CA-D658-45D5-9223-8D3E447B03BF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177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EC4B2-4687-4003-A7DD-BAF989F94667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3753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-76200"/>
            <a:ext cx="9144000" cy="5867400"/>
          </a:xfrm>
          <a:prstGeom prst="rect">
            <a:avLst/>
          </a:prstGeom>
          <a:gradFill flip="none" rotWithShape="1">
            <a:gsLst>
              <a:gs pos="83000">
                <a:srgbClr val="E8F0D9"/>
              </a:gs>
              <a:gs pos="0">
                <a:schemeClr val="accent6">
                  <a:lumMod val="40000"/>
                  <a:lumOff val="60000"/>
                </a:schemeClr>
              </a:gs>
              <a:gs pos="99583">
                <a:schemeClr val="accent3">
                  <a:lumMod val="40000"/>
                  <a:lumOff val="60000"/>
                </a:schemeClr>
              </a:gs>
              <a:gs pos="15000">
                <a:srgbClr val="FEEDDF"/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z="1350">
              <a:solidFill>
                <a:srgbClr val="FFFFFF"/>
              </a:solidFill>
            </a:endParaRPr>
          </a:p>
        </p:txBody>
      </p:sp>
      <p:pic>
        <p:nvPicPr>
          <p:cNvPr id="5" name="Picture 2" descr="\\resource12\CharitiesData\Common\Publicity-shared\TIP logos and guidelines\End of Life\JCECC logo_P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15" b="20445"/>
          <a:stretch>
            <a:fillRect/>
          </a:stretch>
        </p:blipFill>
        <p:spPr bwMode="auto">
          <a:xfrm>
            <a:off x="903289" y="342900"/>
            <a:ext cx="7337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>
            <a:cxnSpLocks noChangeShapeType="1"/>
          </p:cNvCxnSpPr>
          <p:nvPr userDrawn="1"/>
        </p:nvCxnSpPr>
        <p:spPr bwMode="auto">
          <a:xfrm>
            <a:off x="0" y="5791200"/>
            <a:ext cx="9144000" cy="0"/>
          </a:xfrm>
          <a:prstGeom prst="line">
            <a:avLst/>
          </a:prstGeom>
          <a:noFill/>
          <a:ln w="9525">
            <a:solidFill>
              <a:srgbClr val="A6A6A6"/>
            </a:solidFill>
            <a:round/>
            <a:headEnd/>
            <a:tailEnd/>
          </a:ln>
          <a:effectLst>
            <a:outerShdw blurRad="63500" dist="25400" dir="16200000" rotWithShape="0">
              <a:schemeClr val="tx1">
                <a:alpha val="59998"/>
              </a:schemeClr>
            </a:outerShdw>
          </a:effectLst>
          <a:extLst>
            <a:ext uri="{909E8E84-426E-40dd-AFC4-6F175D3DCCD1}"/>
          </a:extLst>
        </p:spPr>
      </p:cxnSp>
      <p:pic>
        <p:nvPicPr>
          <p:cNvPr id="7" name="Picture 3" descr="\\resource12\CharitiesData\Common\Publicity-shared\2016New_Trust_Logo\Web\TC\PNG\FullColor\Trust_Web_B_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873752"/>
            <a:ext cx="3035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190500" y="5873752"/>
            <a:ext cx="1524000" cy="207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zh-TW" altLang="en-US" sz="750" b="1"/>
              <a:t>捐助機構 </a:t>
            </a:r>
            <a:r>
              <a:rPr lang="en-US" altLang="zh-TW" sz="750" b="1"/>
              <a:t> Funded by:</a:t>
            </a:r>
            <a:endParaRPr lang="en-US" altLang="zh-TW" sz="750" b="1"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3162300" y="5873752"/>
            <a:ext cx="2209800" cy="20774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zh-TW" altLang="en-US" sz="750" b="1"/>
              <a:t>合作夥伴 </a:t>
            </a:r>
            <a:r>
              <a:rPr lang="en-US" altLang="zh-TW" sz="750" b="1"/>
              <a:t>Project Partner:</a:t>
            </a:r>
            <a:endParaRPr lang="en-US" altLang="zh-TW" sz="750" b="1"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949577"/>
            <a:ext cx="7772400" cy="1470025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9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gradFill flip="none" rotWithShape="1">
            <a:gsLst>
              <a:gs pos="87000">
                <a:srgbClr val="F4F8ED"/>
              </a:gs>
              <a:gs pos="14000">
                <a:srgbClr val="FFF9F4"/>
              </a:gs>
              <a:gs pos="94000">
                <a:srgbClr val="E8F0D9"/>
              </a:gs>
              <a:gs pos="0">
                <a:schemeClr val="accent6">
                  <a:lumMod val="40000"/>
                  <a:lumOff val="60000"/>
                </a:schemeClr>
              </a:gs>
              <a:gs pos="99583">
                <a:schemeClr val="accent3">
                  <a:lumMod val="40000"/>
                  <a:lumOff val="60000"/>
                </a:schemeClr>
              </a:gs>
              <a:gs pos="7000">
                <a:srgbClr val="FEEDDF"/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</a:endParaRPr>
          </a:p>
        </p:txBody>
      </p:sp>
      <p:pic>
        <p:nvPicPr>
          <p:cNvPr id="5" name="Picture 2" descr="\\resource12\CharitiesData\Common\Publicity-shared\TIP logos and guidelines\End of Life\JCECC 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5" b="26283"/>
          <a:stretch>
            <a:fillRect/>
          </a:stretch>
        </p:blipFill>
        <p:spPr bwMode="auto">
          <a:xfrm>
            <a:off x="5924550" y="323850"/>
            <a:ext cx="30146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8"/>
          <p:cNvCxnSpPr/>
          <p:nvPr/>
        </p:nvCxnSpPr>
        <p:spPr>
          <a:xfrm>
            <a:off x="8580438" y="990600"/>
            <a:ext cx="563562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0" y="990600"/>
            <a:ext cx="6324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867400" cy="1143000"/>
          </a:xfrm>
        </p:spPr>
        <p:txBody>
          <a:bodyPr/>
          <a:lstStyle>
            <a:lvl1pPr algn="l">
              <a:defRPr sz="32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73B873-0BE2-48CF-ADEA-6F973DBBE6CF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180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D473FF-3B2B-447B-BC67-3EEE86AEEF9F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406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0" y="-76200"/>
            <a:ext cx="9144000" cy="6934200"/>
          </a:xfrm>
          <a:prstGeom prst="rect">
            <a:avLst/>
          </a:prstGeom>
          <a:gradFill flip="none" rotWithShape="1">
            <a:gsLst>
              <a:gs pos="83000">
                <a:srgbClr val="E8F0D9"/>
              </a:gs>
              <a:gs pos="0">
                <a:schemeClr val="accent6">
                  <a:lumMod val="40000"/>
                  <a:lumOff val="60000"/>
                </a:schemeClr>
              </a:gs>
              <a:gs pos="99583">
                <a:schemeClr val="accent3">
                  <a:lumMod val="40000"/>
                  <a:lumOff val="60000"/>
                </a:schemeClr>
              </a:gs>
              <a:gs pos="15000">
                <a:srgbClr val="FEEDDF"/>
              </a:gs>
              <a:gs pos="5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1DF4B-ED75-4D28-88FF-F3339D35E29E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1091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06DF23-D088-4134-A3F6-C0BA7F777C7C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792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674501-3A3B-4CCC-8072-28ED51F1C8D2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9194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06B14-3C5C-40B5-961F-2F87C8F2878A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038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256B50-B0C3-4823-A301-97D77ADC0C20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663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DADC5-CA83-4492-ABFF-3835B6AA6326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321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6A4AA53-3634-45F3-B846-AC3FCFD03314}" type="datetime1">
              <a:rPr lang="zh-HK" altLang="en-US" smtClean="0"/>
              <a:t>29/11/2018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FCB3492-5E62-4656-98CF-EE7F3429165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02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8102" y="2750708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HK" sz="3600" b="1" dirty="0"/>
              <a:t>End-of-Life Care in </a:t>
            </a:r>
            <a:br>
              <a:rPr lang="en-US" altLang="zh-HK" sz="3600" b="1" dirty="0"/>
            </a:br>
            <a:r>
              <a:rPr lang="en-US" altLang="zh-HK" sz="3600" b="1" dirty="0"/>
              <a:t>Residential Care Homes </a:t>
            </a:r>
            <a:br>
              <a:rPr lang="en-US" altLang="zh-HK" sz="3600" b="1" dirty="0"/>
            </a:br>
            <a:r>
              <a:rPr lang="en-US" altLang="zh-HK" sz="3600" b="1" dirty="0"/>
              <a:t>in Hong Kong</a:t>
            </a:r>
            <a:endParaRPr lang="zh-HK" altLang="en-US" sz="3600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93902" y="4374725"/>
            <a:ext cx="6400800" cy="1416205"/>
          </a:xfrm>
        </p:spPr>
        <p:txBody>
          <a:bodyPr>
            <a:noAutofit/>
          </a:bodyPr>
          <a:lstStyle/>
          <a:p>
            <a:r>
              <a:rPr lang="en-US" altLang="zh-HK" sz="2000" dirty="0">
                <a:solidFill>
                  <a:schemeClr val="tx1"/>
                </a:solidFill>
              </a:rPr>
              <a:t>Cecilia Chan</a:t>
            </a:r>
          </a:p>
          <a:p>
            <a:r>
              <a:rPr lang="en-US" altLang="zh-HK" sz="2000" dirty="0">
                <a:solidFill>
                  <a:schemeClr val="tx1"/>
                </a:solidFill>
              </a:rPr>
              <a:t>Project Director</a:t>
            </a:r>
          </a:p>
          <a:p>
            <a:r>
              <a:rPr lang="en-US" altLang="zh-HK" sz="2000" dirty="0">
                <a:solidFill>
                  <a:schemeClr val="tx1"/>
                </a:solidFill>
              </a:rPr>
              <a:t>Hong Kong Association of Gerontology</a:t>
            </a:r>
          </a:p>
          <a:p>
            <a:r>
              <a:rPr lang="en-US" altLang="zh-HK" sz="2000" dirty="0">
                <a:solidFill>
                  <a:schemeClr val="tx1"/>
                </a:solidFill>
              </a:rPr>
              <a:t>30 November 2018</a:t>
            </a:r>
            <a:endParaRPr lang="zh-HK" altLang="en-US" sz="2000" dirty="0">
              <a:solidFill>
                <a:schemeClr val="tx1"/>
              </a:solidFill>
            </a:endParaRPr>
          </a:p>
        </p:txBody>
      </p:sp>
      <p:grpSp>
        <p:nvGrpSpPr>
          <p:cNvPr id="4" name="群組 5"/>
          <p:cNvGrpSpPr>
            <a:grpSpLocks/>
          </p:cNvGrpSpPr>
          <p:nvPr/>
        </p:nvGrpSpPr>
        <p:grpSpPr bwMode="auto">
          <a:xfrm>
            <a:off x="3200400" y="6172200"/>
            <a:ext cx="3124200" cy="381000"/>
            <a:chOff x="5467645" y="6139615"/>
            <a:chExt cx="2297828" cy="384726"/>
          </a:xfrm>
        </p:grpSpPr>
        <p:pic>
          <p:nvPicPr>
            <p:cNvPr id="5" name="圖片 3" descr="hkag綠色logo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45" y="6139620"/>
              <a:ext cx="28022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756564" y="6139615"/>
              <a:ext cx="2008909" cy="37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900" b="1" dirty="0"/>
                <a:t>香港老年學會</a:t>
              </a:r>
              <a:endParaRPr lang="en-US" altLang="zh-TW" sz="9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Hong Kong Association of Gerontology</a:t>
              </a:r>
              <a:endParaRPr lang="en-US" altLang="zh-TW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7419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7390" y="136525"/>
            <a:ext cx="6019800" cy="8572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zh-HK" sz="4000" dirty="0">
                <a:latin typeface="+mn-lt"/>
              </a:rPr>
              <a:t>Demand of End-of-Life Care</a:t>
            </a:r>
            <a:endParaRPr lang="en-US" altLang="zh-HK" sz="3000" dirty="0">
              <a:latin typeface="+mn-lt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38838" y="1398727"/>
            <a:ext cx="7958407" cy="4552671"/>
          </a:xfrm>
        </p:spPr>
        <p:txBody>
          <a:bodyPr rtlCol="0"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HK" sz="3600" dirty="0"/>
              <a:t>For those people who are likely to die within the next 12 months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HK" sz="3600" dirty="0"/>
              <a:t>Include those people whose death is imminent (expected within a few hours or days) and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zh-HK" sz="3600" dirty="0"/>
              <a:t>those with</a:t>
            </a:r>
          </a:p>
          <a:p>
            <a:pPr lvl="1" eaLnBrk="1" hangingPunct="1">
              <a:defRPr/>
            </a:pPr>
            <a:r>
              <a:rPr lang="en-US" altLang="zh-HK" sz="3100" dirty="0"/>
              <a:t>Advanced, progressive incurable conditions</a:t>
            </a:r>
          </a:p>
          <a:p>
            <a:pPr lvl="1" eaLnBrk="1" hangingPunct="1">
              <a:defRPr/>
            </a:pPr>
            <a:r>
              <a:rPr lang="en-US" altLang="zh-HK" sz="3100" dirty="0"/>
              <a:t>General frailty and co-existing conditions that mean they are expected to die within 12 months</a:t>
            </a:r>
          </a:p>
          <a:p>
            <a:pPr lvl="1" eaLnBrk="1" hangingPunct="1">
              <a:defRPr/>
            </a:pPr>
            <a:r>
              <a:rPr lang="en-US" altLang="zh-HK" sz="3100" dirty="0">
                <a:solidFill>
                  <a:schemeClr val="bg1">
                    <a:lumMod val="65000"/>
                  </a:schemeClr>
                </a:solidFill>
              </a:rPr>
              <a:t>Existing conditions if they are at risk of dying from a sudden acute crisis in their condition</a:t>
            </a:r>
          </a:p>
          <a:p>
            <a:pPr lvl="1" eaLnBrk="1" hangingPunct="1">
              <a:defRPr/>
            </a:pPr>
            <a:r>
              <a:rPr lang="en-US" altLang="zh-HK" sz="3100" dirty="0">
                <a:solidFill>
                  <a:schemeClr val="bg1">
                    <a:lumMod val="65000"/>
                  </a:schemeClr>
                </a:solidFill>
              </a:rPr>
              <a:t>Life-threatening acute conditions caused by sudden catastrophic events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>
                <a:solidFill>
                  <a:srgbClr val="898989"/>
                </a:solidFill>
              </a:rPr>
              <a:t>End-of-Life Care in RCHE in HK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F61509-92E4-4AA6-90F2-6E1E8D0086FF}" type="slidenum">
              <a:rPr lang="en-US" altLang="zh-TW" sz="900">
                <a:latin typeface="Verdana" panose="020B0604030504040204" pitchFamily="34" charset="0"/>
                <a:ea typeface="新細明體" panose="02020500000000000000" pitchFamily="18" charset="-12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TW" sz="900" dirty="0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8ED968-D172-4DB1-8200-5F002A86755E}"/>
              </a:ext>
            </a:extLst>
          </p:cNvPr>
          <p:cNvSpPr/>
          <p:nvPr/>
        </p:nvSpPr>
        <p:spPr>
          <a:xfrm>
            <a:off x="4572000" y="5864986"/>
            <a:ext cx="4178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dirty="0"/>
              <a:t>Source: General Medical Council, UK, 2010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073874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內容版面配置區 1"/>
          <p:cNvSpPr>
            <a:spLocks noGrp="1"/>
          </p:cNvSpPr>
          <p:nvPr>
            <p:ph idx="1"/>
          </p:nvPr>
        </p:nvSpPr>
        <p:spPr>
          <a:xfrm>
            <a:off x="526093" y="1472592"/>
            <a:ext cx="7813799" cy="352529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HK" sz="2800" b="1" dirty="0">
                <a:solidFill>
                  <a:schemeClr val="accent1"/>
                </a:solidFill>
              </a:rPr>
              <a:t>Population aging </a:t>
            </a:r>
            <a:r>
              <a:rPr lang="en-US" altLang="zh-HK" sz="2800" dirty="0"/>
              <a:t>and rising need of long term care (LTC) raised the concern of </a:t>
            </a:r>
            <a:r>
              <a:rPr lang="en-US" altLang="zh-HK" sz="2800" b="1" dirty="0">
                <a:solidFill>
                  <a:srgbClr val="0070C0"/>
                </a:solidFill>
              </a:rPr>
              <a:t>end of life care in LTC settings</a:t>
            </a:r>
          </a:p>
          <a:p>
            <a:pPr>
              <a:defRPr/>
            </a:pPr>
            <a:r>
              <a:rPr lang="en-US" altLang="zh-HK" sz="2800" dirty="0"/>
              <a:t>A significant proportion of older people die in LTC settings, residents have complex trajectories of dying: 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HK" b="1" dirty="0">
                <a:solidFill>
                  <a:srgbClr val="0070C0"/>
                </a:solidFill>
              </a:rPr>
              <a:t>live with non-cancer co-morbidities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zh-HK" b="1" dirty="0">
                <a:solidFill>
                  <a:srgbClr val="0070C0"/>
                </a:solidFill>
              </a:rPr>
              <a:t>high prevalence of dementia </a:t>
            </a:r>
            <a:endParaRPr lang="en-US" altLang="zh-HK" i="1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92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E0196-AC86-42B8-A843-C4BFE4D01D17}" type="slidenum">
              <a:rPr lang="zh-HK" altLang="en-US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zh-HK" altLang="en-US" sz="90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86722" y="5727918"/>
            <a:ext cx="6084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HK" sz="1400" dirty="0"/>
              <a:t>Source: European Association for Palliative Care - </a:t>
            </a:r>
          </a:p>
          <a:p>
            <a:pPr algn="r">
              <a:defRPr/>
            </a:pPr>
            <a:r>
              <a:rPr lang="en-US" altLang="zh-HK" sz="1400" dirty="0"/>
              <a:t>Report of Palliative Care in Long Term Care Settings for Older People, 2013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1C6B2A-876F-4B37-93F9-45586AA5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90" y="61109"/>
            <a:ext cx="6019800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zh-HK" sz="4000" dirty="0">
                <a:latin typeface="+mn-lt"/>
              </a:rPr>
              <a:t>Demand of End-of-Life Care in Long term care settings</a:t>
            </a:r>
            <a:endParaRPr lang="en-US" altLang="zh-HK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667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12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r="26991"/>
          <a:stretch/>
        </p:blipFill>
        <p:spPr>
          <a:xfrm rot="5400000">
            <a:off x="4284576" y="2118403"/>
            <a:ext cx="4537246" cy="324095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61858" y="3524579"/>
            <a:ext cx="3491147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HK" sz="3600" dirty="0"/>
              <a:t>Is it</a:t>
            </a:r>
          </a:p>
          <a:p>
            <a:r>
              <a:rPr lang="en-US" altLang="zh-HK" sz="3600" dirty="0"/>
              <a:t>achievable in </a:t>
            </a:r>
          </a:p>
          <a:p>
            <a:r>
              <a:rPr lang="en-US" altLang="zh-HK" sz="3600" dirty="0"/>
              <a:t>Residential Care Homes?</a:t>
            </a:r>
            <a:endParaRPr lang="zh-HK" altLang="en-US" sz="3600" dirty="0"/>
          </a:p>
        </p:txBody>
      </p:sp>
      <p:sp>
        <p:nvSpPr>
          <p:cNvPr id="7" name="橢圓形圖說文字 6"/>
          <p:cNvSpPr/>
          <p:nvPr/>
        </p:nvSpPr>
        <p:spPr>
          <a:xfrm>
            <a:off x="1483113" y="1375580"/>
            <a:ext cx="4788581" cy="1779034"/>
          </a:xfrm>
          <a:prstGeom prst="wedgeEllipseCallout">
            <a:avLst>
              <a:gd name="adj1" fmla="val 19955"/>
              <a:gd name="adj2" fmla="val 8576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150" dirty="0">
                <a:solidFill>
                  <a:schemeClr val="tx1"/>
                </a:solidFill>
              </a:rPr>
              <a:t>Good Quality of Death </a:t>
            </a:r>
          </a:p>
          <a:p>
            <a:r>
              <a:rPr lang="en-US" altLang="zh-HK" sz="3150" dirty="0">
                <a:solidFill>
                  <a:schemeClr val="tx1"/>
                </a:solidFill>
              </a:rPr>
              <a:t>for older people</a:t>
            </a:r>
            <a:endParaRPr lang="zh-HK" altLang="en-US" sz="31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6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標題 1"/>
          <p:cNvSpPr>
            <a:spLocks noGrp="1"/>
          </p:cNvSpPr>
          <p:nvPr>
            <p:ph type="title"/>
          </p:nvPr>
        </p:nvSpPr>
        <p:spPr>
          <a:xfrm>
            <a:off x="296901" y="55756"/>
            <a:ext cx="7323099" cy="857250"/>
          </a:xfrm>
        </p:spPr>
        <p:txBody>
          <a:bodyPr/>
          <a:lstStyle/>
          <a:p>
            <a:r>
              <a:rPr lang="en-US" altLang="zh-HK" sz="3600" dirty="0"/>
              <a:t>Evidence-based palliative approach in Long Term Care Homes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38827" y="1190888"/>
            <a:ext cx="7866345" cy="4641200"/>
          </a:xfrm>
        </p:spPr>
        <p:txBody>
          <a:bodyPr rtlCol="0">
            <a:normAutofit fontScale="85000" lnSpcReduction="10000"/>
          </a:bodyPr>
          <a:lstStyle/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3000" dirty="0"/>
              <a:t>A </a:t>
            </a:r>
            <a:r>
              <a:rPr lang="en-US" altLang="zh-HK" sz="3000" b="1" dirty="0">
                <a:solidFill>
                  <a:schemeClr val="accent1"/>
                </a:solidFill>
              </a:rPr>
              <a:t>comprehensive palliative approach education program </a:t>
            </a:r>
            <a:r>
              <a:rPr lang="en-US" altLang="zh-HK" sz="3000" dirty="0"/>
              <a:t>improves </a:t>
            </a:r>
            <a:r>
              <a:rPr lang="en-US" altLang="zh-HK" sz="3000" b="1" dirty="0">
                <a:solidFill>
                  <a:srgbClr val="FF0000"/>
                </a:solidFill>
              </a:rPr>
              <a:t>staff</a:t>
            </a:r>
            <a:r>
              <a:rPr lang="en-US" altLang="zh-HK" sz="3000" dirty="0"/>
              <a:t> confidence to provide a palliative approach for residents and families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3000" dirty="0"/>
              <a:t>A </a:t>
            </a:r>
            <a:r>
              <a:rPr lang="en-US" altLang="zh-HK" sz="3000" b="1" dirty="0">
                <a:solidFill>
                  <a:schemeClr val="accent1"/>
                </a:solidFill>
              </a:rPr>
              <a:t>systematic approach to advance care planning </a:t>
            </a:r>
            <a:r>
              <a:rPr lang="en-US" altLang="zh-HK" sz="3000" dirty="0"/>
              <a:t>provides opportunities for </a:t>
            </a:r>
            <a:r>
              <a:rPr lang="en-US" altLang="zh-HK" sz="3000" b="1" dirty="0">
                <a:solidFill>
                  <a:srgbClr val="FF0000"/>
                </a:solidFill>
              </a:rPr>
              <a:t>residents</a:t>
            </a:r>
            <a:r>
              <a:rPr lang="en-US" altLang="zh-HK" sz="3000" dirty="0"/>
              <a:t> wishes regarding care decisions including place of care to be respected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3000" dirty="0"/>
              <a:t>A palliative care case conference means that </a:t>
            </a:r>
            <a:r>
              <a:rPr lang="en-US" altLang="zh-HK" sz="3000" b="1" dirty="0">
                <a:solidFill>
                  <a:schemeClr val="accent1"/>
                </a:solidFill>
              </a:rPr>
              <a:t>all health professionals, the residents and family are </a:t>
            </a:r>
            <a:r>
              <a:rPr lang="en-US" altLang="en-US" sz="3000" b="1" dirty="0">
                <a:solidFill>
                  <a:srgbClr val="FF0000"/>
                </a:solidFill>
              </a:rPr>
              <a:t>“</a:t>
            </a:r>
            <a:r>
              <a:rPr lang="en-US" altLang="zh-HK" sz="3000" b="1" dirty="0">
                <a:solidFill>
                  <a:srgbClr val="FF0000"/>
                </a:solidFill>
              </a:rPr>
              <a:t>on the same page</a:t>
            </a:r>
            <a:r>
              <a:rPr lang="en-US" altLang="en-US" sz="3000" b="1" dirty="0">
                <a:solidFill>
                  <a:srgbClr val="FF0000"/>
                </a:solidFill>
              </a:rPr>
              <a:t>”</a:t>
            </a:r>
            <a:r>
              <a:rPr lang="en-US" altLang="zh-HK" sz="3000" dirty="0"/>
              <a:t> with regard to palliative care wishes and needs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3000" dirty="0"/>
              <a:t>The use of an </a:t>
            </a:r>
            <a:r>
              <a:rPr lang="en-US" altLang="zh-HK" sz="3000" b="1" dirty="0">
                <a:solidFill>
                  <a:schemeClr val="accent1"/>
                </a:solidFill>
              </a:rPr>
              <a:t>end of life care </a:t>
            </a:r>
            <a:r>
              <a:rPr lang="en-US" altLang="zh-HK" sz="3000" b="1" dirty="0">
                <a:solidFill>
                  <a:srgbClr val="FF0000"/>
                </a:solidFill>
              </a:rPr>
              <a:t>pathway</a:t>
            </a:r>
            <a:r>
              <a:rPr lang="en-US" altLang="zh-HK" sz="3000" b="1" dirty="0">
                <a:solidFill>
                  <a:schemeClr val="accent1"/>
                </a:solidFill>
              </a:rPr>
              <a:t> </a:t>
            </a:r>
            <a:r>
              <a:rPr lang="en-US" altLang="zh-HK" sz="3000" dirty="0"/>
              <a:t>improves the terminal care provided to residents and the family</a:t>
            </a:r>
            <a:endParaRPr lang="en-US" altLang="zh-HK" sz="1500" dirty="0"/>
          </a:p>
          <a:p>
            <a:pPr marL="0" indent="0">
              <a:buNone/>
              <a:defRPr/>
            </a:pPr>
            <a:endParaRPr lang="en-US" altLang="zh-HK" sz="15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ACD41-ADC4-466C-A6E4-4EFB2AABCE57}" type="slidenum">
              <a:rPr lang="en-US" altLang="zh-TW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TW" sz="900">
              <a:solidFill>
                <a:srgbClr val="898989"/>
              </a:solidFill>
            </a:endParaRPr>
          </a:p>
        </p:txBody>
      </p:sp>
      <p:sp>
        <p:nvSpPr>
          <p:cNvPr id="13317" name="文字方塊 6"/>
          <p:cNvSpPr txBox="1">
            <a:spLocks noChangeArrowheads="1"/>
          </p:cNvSpPr>
          <p:nvPr/>
        </p:nvSpPr>
        <p:spPr bwMode="auto">
          <a:xfrm>
            <a:off x="4134233" y="5894685"/>
            <a:ext cx="4552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en-US" altLang="zh-HK" sz="1400" dirty="0">
                <a:latin typeface="+mn-lt"/>
              </a:rPr>
              <a:t>Source: </a:t>
            </a:r>
            <a:r>
              <a:rPr lang="en-US" altLang="zh-HK" sz="1400" dirty="0" err="1">
                <a:latin typeface="+mn-lt"/>
              </a:rPr>
              <a:t>Tuckett</a:t>
            </a:r>
            <a:r>
              <a:rPr lang="en-US" altLang="zh-HK" sz="1400" dirty="0">
                <a:latin typeface="+mn-lt"/>
              </a:rPr>
              <a:t>, A. (2010). Comprehensive evidence-based 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zh-HK" sz="1400" dirty="0">
                <a:latin typeface="+mn-lt"/>
              </a:rPr>
              <a:t>palliative approach in Residential Aged Care </a:t>
            </a:r>
          </a:p>
        </p:txBody>
      </p:sp>
    </p:spTree>
    <p:extLst>
      <p:ext uri="{BB962C8B-B14F-4D97-AF65-F5344CB8AC3E}">
        <p14:creationId xmlns:p14="http://schemas.microsoft.com/office/powerpoint/2010/main" val="2168776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2400" y="44604"/>
            <a:ext cx="6482576" cy="8733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HK" sz="3600" b="1" dirty="0">
                <a:latin typeface="+mn-lt"/>
              </a:rPr>
              <a:t>Is it possible to develop End-of-Life Care in RCHEs?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947854" y="1381760"/>
            <a:ext cx="7738946" cy="497459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zh-HK" b="1" dirty="0"/>
              <a:t>2007-2009 </a:t>
            </a:r>
          </a:p>
          <a:p>
            <a:pPr marL="0" indent="0">
              <a:buNone/>
              <a:defRPr/>
            </a:pPr>
            <a:r>
              <a:rPr lang="en-US" altLang="zh-TW" sz="2800" dirty="0"/>
              <a:t>Hong Kong Association of Gerontology (HKAG) partnered with </a:t>
            </a:r>
          </a:p>
          <a:p>
            <a:pPr>
              <a:defRPr/>
            </a:pPr>
            <a:r>
              <a:rPr lang="en-US" altLang="zh-TW" sz="2800" dirty="0"/>
              <a:t>International Collaboration for the Care of Elderly (ICCE) &amp; </a:t>
            </a:r>
          </a:p>
          <a:p>
            <a:pPr>
              <a:defRPr/>
            </a:pPr>
            <a:r>
              <a:rPr lang="en-US" altLang="zh-TW" sz="2800" dirty="0"/>
              <a:t>National Institute in the Care of Elderly (</a:t>
            </a:r>
            <a:r>
              <a:rPr lang="en-US" altLang="zh-HK" sz="2800" dirty="0"/>
              <a:t>NICE) of Canada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800" dirty="0"/>
              <a:t>End-of-Life Care Project for Hong Kong and Chinese Communities</a:t>
            </a:r>
          </a:p>
          <a:p>
            <a:pPr marL="0" indent="0">
              <a:buNone/>
              <a:defRPr/>
            </a:pPr>
            <a:endParaRPr lang="en-US" altLang="zh-HK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End-of-Life Care in RCHE in HK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199" indent="-21430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28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20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12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EB3878-A230-4A96-922C-B8BC70266C4E}" type="slidenum">
              <a:rPr kumimoji="0" lang="en-US" altLang="zh-TW">
                <a:latin typeface="Verdana" panose="020B0604030504040204" pitchFamily="34" charset="0"/>
              </a:rPr>
              <a:pPr/>
              <a:t>14</a:t>
            </a:fld>
            <a:endParaRPr kumimoji="0" lang="en-US" altLang="zh-TW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7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15</a:t>
            </a:fld>
            <a:endParaRPr lang="zh-HK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608426797"/>
              </p:ext>
            </p:extLst>
          </p:nvPr>
        </p:nvGraphicFramePr>
        <p:xfrm>
          <a:off x="758283" y="1397001"/>
          <a:ext cx="7225990" cy="471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838200" y="12743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dirty="0"/>
              <a:t>Survey findings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817629" y="1549311"/>
            <a:ext cx="2188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300" b="1" dirty="0">
                <a:solidFill>
                  <a:srgbClr val="C00000"/>
                </a:solidFill>
              </a:rPr>
              <a:t>End-of-Life</a:t>
            </a:r>
            <a:r>
              <a:rPr lang="en-US" altLang="zh-HK" sz="3300" b="1" dirty="0"/>
              <a:t> </a:t>
            </a:r>
          </a:p>
          <a:p>
            <a:r>
              <a:rPr lang="en-US" altLang="zh-HK" sz="3300" b="1" dirty="0">
                <a:solidFill>
                  <a:srgbClr val="C00000"/>
                </a:solidFill>
              </a:rPr>
              <a:t>Care</a:t>
            </a:r>
            <a:endParaRPr lang="zh-HK" altLang="en-US" sz="3300" b="1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3748" y="-78057"/>
            <a:ext cx="667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/>
              <a:t>End-of-Life Care Project for Hong Kong and Chinese Communities 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1234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16</a:t>
            </a:fld>
            <a:endParaRPr lang="zh-HK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71604623"/>
              </p:ext>
            </p:extLst>
          </p:nvPr>
        </p:nvGraphicFramePr>
        <p:xfrm>
          <a:off x="1761894" y="1862254"/>
          <a:ext cx="6222379" cy="4047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194688" y="11544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800" dirty="0"/>
              <a:t>However…….</a:t>
            </a:r>
          </a:p>
        </p:txBody>
      </p:sp>
      <p:sp>
        <p:nvSpPr>
          <p:cNvPr id="8" name="矩形 7"/>
          <p:cNvSpPr/>
          <p:nvPr/>
        </p:nvSpPr>
        <p:spPr>
          <a:xfrm>
            <a:off x="143748" y="-78057"/>
            <a:ext cx="6673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/>
              <a:t>End-of-Life Care Project for Hong Kong and Chinese Communities 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05063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58644" y="1483360"/>
            <a:ext cx="7482468" cy="453136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zh-HK" b="1" dirty="0"/>
              <a:t>2010-2016 </a:t>
            </a:r>
          </a:p>
          <a:p>
            <a:pPr marL="0" indent="0">
              <a:buNone/>
              <a:defRPr/>
            </a:pPr>
            <a:r>
              <a:rPr lang="en-US" altLang="zh-HK" sz="2800" dirty="0"/>
              <a:t>HKAG collaborated with Salvation Army Hong Kong &amp; funded by La Caixa Foundation and Bank of East Asia Foundation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800" dirty="0"/>
              <a:t>To pilot palliative care service in 6 Residential Care Homes in HK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End-of-Life Care in RCHE in HK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199" indent="-214308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28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20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12" indent="-17144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EB3878-A230-4A96-922C-B8BC70266C4E}" type="slidenum">
              <a:rPr kumimoji="0" lang="en-US" altLang="zh-TW">
                <a:latin typeface="Verdana" panose="020B0604030504040204" pitchFamily="34" charset="0"/>
              </a:rPr>
              <a:pPr/>
              <a:t>17</a:t>
            </a:fld>
            <a:endParaRPr kumimoji="0" lang="en-US" altLang="zh-TW">
              <a:latin typeface="Verdan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44604"/>
            <a:ext cx="6482576" cy="87339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HK" sz="3600" b="1" dirty="0">
                <a:latin typeface="+mn-lt"/>
              </a:rPr>
              <a:t>Let’s try to develop End-of-Life Care in RCHEs!</a:t>
            </a:r>
          </a:p>
        </p:txBody>
      </p:sp>
    </p:spTree>
    <p:extLst>
      <p:ext uri="{BB962C8B-B14F-4D97-AF65-F5344CB8AC3E}">
        <p14:creationId xmlns:p14="http://schemas.microsoft.com/office/powerpoint/2010/main" val="3667695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18</a:t>
            </a:fld>
            <a:endParaRPr lang="zh-HK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314264807"/>
              </p:ext>
            </p:extLst>
          </p:nvPr>
        </p:nvGraphicFramePr>
        <p:xfrm>
          <a:off x="473179" y="1418446"/>
          <a:ext cx="2325329" cy="21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矩形圖說文字 3"/>
          <p:cNvSpPr/>
          <p:nvPr/>
        </p:nvSpPr>
        <p:spPr>
          <a:xfrm>
            <a:off x="3028951" y="1418445"/>
            <a:ext cx="5662747" cy="4592061"/>
          </a:xfrm>
          <a:prstGeom prst="wedgeRectCallout">
            <a:avLst>
              <a:gd name="adj1" fmla="val -67379"/>
              <a:gd name="adj2" fmla="val 928"/>
            </a:avLst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Enhanced facilities for end-of-life care</a:t>
            </a:r>
          </a:p>
          <a:p>
            <a:pPr marL="342892" indent="-342892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EOL Room</a:t>
            </a:r>
          </a:p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Staff training	</a:t>
            </a:r>
          </a:p>
          <a:p>
            <a:pPr marL="342892" indent="-342892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Knowledge &amp; skill training to all level of staff </a:t>
            </a:r>
          </a:p>
          <a:p>
            <a:pPr marL="342892" indent="-342892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Attitude change in staff</a:t>
            </a:r>
          </a:p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Protocol-based model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Case identification and referral	</a:t>
            </a:r>
          </a:p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Terminal Care Pathway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Palliative Care Service</a:t>
            </a:r>
          </a:p>
          <a:p>
            <a:pPr marL="342892" indent="-342892">
              <a:buFont typeface="Arial" panose="020B0604020202020204" pitchFamily="34" charset="0"/>
              <a:buChar char="•"/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Care at final days</a:t>
            </a:r>
          </a:p>
          <a:p>
            <a:pPr>
              <a:defRPr/>
            </a:pPr>
            <a:r>
              <a:rPr lang="en-US" altLang="zh-TW" sz="2400" dirty="0">
                <a:solidFill>
                  <a:schemeClr val="tx1"/>
                </a:solidFill>
                <a:ea typeface="新細明體" charset="0"/>
              </a:rPr>
              <a:t>Bereavement support to family</a:t>
            </a:r>
          </a:p>
        </p:txBody>
      </p:sp>
      <p:sp>
        <p:nvSpPr>
          <p:cNvPr id="6" name="矩形 5"/>
          <p:cNvSpPr/>
          <p:nvPr/>
        </p:nvSpPr>
        <p:spPr>
          <a:xfrm>
            <a:off x="306285" y="-92046"/>
            <a:ext cx="554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/>
              <a:t>Palliative care service in Residential Care Homes 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7808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19</a:t>
            </a:fld>
            <a:endParaRPr lang="zh-HK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182535473"/>
              </p:ext>
            </p:extLst>
          </p:nvPr>
        </p:nvGraphicFramePr>
        <p:xfrm>
          <a:off x="1845318" y="2090797"/>
          <a:ext cx="5643716" cy="376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04693" y="1371575"/>
            <a:ext cx="5812554" cy="4299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HK" sz="3000" dirty="0">
                <a:latin typeface="+mn-lt"/>
              </a:rPr>
              <a:t>Evaluation on Success Criteria</a:t>
            </a:r>
          </a:p>
        </p:txBody>
      </p:sp>
      <p:sp>
        <p:nvSpPr>
          <p:cNvPr id="6" name="矩形 5"/>
          <p:cNvSpPr/>
          <p:nvPr/>
        </p:nvSpPr>
        <p:spPr>
          <a:xfrm>
            <a:off x="306285" y="-92046"/>
            <a:ext cx="55466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3600" b="1" dirty="0"/>
              <a:t>Palliative care service in Residential Care Homes 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3480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2</a:t>
            </a:fld>
            <a:endParaRPr lang="zh-HK" altLang="en-US"/>
          </a:p>
        </p:txBody>
      </p:sp>
      <p:pic>
        <p:nvPicPr>
          <p:cNvPr id="9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3" y="1329199"/>
            <a:ext cx="2447454" cy="3073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29199"/>
            <a:ext cx="5243095" cy="456269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88823" y="146329"/>
            <a:ext cx="638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b="1" dirty="0"/>
              <a:t>Quality of Death – Hong Kong</a:t>
            </a:r>
            <a:endParaRPr lang="zh-HK" altLang="en-US" sz="3600" b="1" dirty="0"/>
          </a:p>
        </p:txBody>
      </p:sp>
      <p:sp>
        <p:nvSpPr>
          <p:cNvPr id="5" name="橢圓 4"/>
          <p:cNvSpPr/>
          <p:nvPr/>
        </p:nvSpPr>
        <p:spPr>
          <a:xfrm>
            <a:off x="3124200" y="4690189"/>
            <a:ext cx="1918010" cy="283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128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頁尾版面配置區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>
                <a:solidFill>
                  <a:srgbClr val="898989"/>
                </a:solidFill>
              </a:rPr>
              <a:t>End-of-Life Care in RCHE in HK</a:t>
            </a:r>
          </a:p>
        </p:txBody>
      </p:sp>
      <p:sp>
        <p:nvSpPr>
          <p:cNvPr id="3686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7C989D9-2A52-42F3-86CE-0EE6A1738C9A}" type="slidenum">
              <a:rPr lang="en-US" altLang="zh-TW" smtClean="0">
                <a:solidFill>
                  <a:srgbClr val="898989"/>
                </a:solidFill>
              </a:rPr>
              <a:pPr/>
              <a:t>20</a:t>
            </a:fld>
            <a:endParaRPr lang="en-US" altLang="zh-TW">
              <a:solidFill>
                <a:srgbClr val="89898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21019" y="1360449"/>
            <a:ext cx="6065044" cy="1428214"/>
          </a:xfrm>
          <a:prstGeom prst="rect">
            <a:avLst/>
          </a:prstGeom>
        </p:spPr>
        <p:txBody>
          <a:bodyPr anchor="b"/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TW" sz="3000" dirty="0">
                <a:latin typeface="+mn-lt"/>
              </a:rPr>
              <a:t>Hong Kong Jockey Club Charities Trust</a:t>
            </a:r>
          </a:p>
          <a:p>
            <a:pPr algn="l">
              <a:defRPr/>
            </a:pPr>
            <a:r>
              <a:rPr lang="en-US" altLang="zh-TW" sz="3000" b="1" dirty="0">
                <a:latin typeface="+mn-lt"/>
              </a:rPr>
              <a:t>Jockey Club End-of-Life Community Care Project</a:t>
            </a:r>
          </a:p>
        </p:txBody>
      </p:sp>
      <p:pic>
        <p:nvPicPr>
          <p:cNvPr id="36871" name="Picture 19" descr="http://www.hkag.org/picture/banner_org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04"/>
          <a:stretch>
            <a:fillRect/>
          </a:stretch>
        </p:blipFill>
        <p:spPr bwMode="auto">
          <a:xfrm>
            <a:off x="868860" y="3237758"/>
            <a:ext cx="1896464" cy="160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765323" y="3319361"/>
            <a:ext cx="5983882" cy="1592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2800" b="1" dirty="0"/>
              <a:t>JCECC: End of Life Care in </a:t>
            </a:r>
          </a:p>
          <a:p>
            <a:pPr>
              <a:defRPr/>
            </a:pPr>
            <a:r>
              <a:rPr lang="en-US" altLang="zh-TW" sz="2800" b="1" dirty="0"/>
              <a:t>Residential Care Homes for the Elderly </a:t>
            </a:r>
          </a:p>
          <a:p>
            <a:pPr>
              <a:defRPr/>
            </a:pPr>
            <a:r>
              <a:rPr lang="en-US" altLang="zh-TW" sz="2800" b="1" dirty="0"/>
              <a:t>2016 - 2018</a:t>
            </a:r>
            <a:endParaRPr lang="en-US" altLang="zh-HK" sz="2800" b="1" dirty="0"/>
          </a:p>
          <a:p>
            <a:endParaRPr lang="zh-HK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62516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289931" y="812165"/>
            <a:ext cx="8073483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latin typeface="+mn-lt"/>
              </a:rPr>
              <a:t>JCECC: End of Life Care in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Residential Care Homes for the Elderly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2016 - 2018</a:t>
            </a:r>
            <a:endParaRPr lang="en-US" altLang="zh-HK" sz="36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0250" y="2310533"/>
            <a:ext cx="7573164" cy="3621916"/>
          </a:xfrm>
        </p:spPr>
        <p:txBody>
          <a:bodyPr/>
          <a:lstStyle/>
          <a:p>
            <a:pPr marL="451332" lvl="1" indent="-173590">
              <a:buFont typeface="Wingdings" panose="05000000000000000000" pitchFamily="2" charset="2"/>
              <a:buChar char="Ø"/>
              <a:defRPr/>
            </a:pPr>
            <a:r>
              <a:rPr lang="en-US" altLang="zh-TW" sz="2600" dirty="0"/>
              <a:t>To develop a culturally congruent, locally applicable and evidence-based </a:t>
            </a:r>
            <a:r>
              <a:rPr lang="en-US" altLang="zh-TW" sz="2600" b="1" dirty="0">
                <a:solidFill>
                  <a:schemeClr val="accent1"/>
                </a:solidFill>
              </a:rPr>
              <a:t>End-of-Life (EOL) care model</a:t>
            </a:r>
            <a:r>
              <a:rPr lang="en-US" altLang="zh-TW" sz="2600" dirty="0"/>
              <a:t> for improving outcomes in care for the terminal ill elders in RCHEs</a:t>
            </a:r>
          </a:p>
          <a:p>
            <a:pPr marL="451332" lvl="1" indent="-173590">
              <a:buFont typeface="Wingdings" panose="05000000000000000000" pitchFamily="2" charset="2"/>
              <a:buChar char="Ø"/>
              <a:defRPr/>
            </a:pPr>
            <a:r>
              <a:rPr lang="en-US" altLang="zh-TW" sz="2600" dirty="0"/>
              <a:t>To serve 36 </a:t>
            </a:r>
            <a:r>
              <a:rPr lang="en-US" altLang="zh-TW" sz="2600" dirty="0" err="1"/>
              <a:t>subvented</a:t>
            </a:r>
            <a:r>
              <a:rPr lang="en-US" altLang="zh-TW" sz="2600" dirty="0"/>
              <a:t> RCHEs on delivering the EOL care services and test out the </a:t>
            </a:r>
            <a:r>
              <a:rPr lang="en-US" altLang="zh-TW" sz="2600" b="1" dirty="0">
                <a:solidFill>
                  <a:schemeClr val="accent1"/>
                </a:solidFill>
              </a:rPr>
              <a:t>District-based support model</a:t>
            </a:r>
          </a:p>
          <a:p>
            <a:pPr marL="451332" lvl="1" indent="-173590">
              <a:buFont typeface="Wingdings" panose="05000000000000000000" pitchFamily="2" charset="2"/>
              <a:buChar char="Ø"/>
              <a:defRPr/>
            </a:pPr>
            <a:r>
              <a:rPr lang="en-US" altLang="zh-TW" sz="2600" dirty="0"/>
              <a:t>To improve the </a:t>
            </a:r>
            <a:r>
              <a:rPr lang="en-US" altLang="zh-TW" sz="2600" b="1" dirty="0">
                <a:solidFill>
                  <a:schemeClr val="accent1"/>
                </a:solidFill>
              </a:rPr>
              <a:t>quality of life </a:t>
            </a:r>
            <a:r>
              <a:rPr lang="en-US" altLang="zh-TW" sz="2600" dirty="0"/>
              <a:t>and </a:t>
            </a:r>
            <a:r>
              <a:rPr lang="en-US" altLang="zh-TW" sz="2600" b="1" dirty="0">
                <a:solidFill>
                  <a:schemeClr val="accent1"/>
                </a:solidFill>
              </a:rPr>
              <a:t>quality of death </a:t>
            </a:r>
            <a:r>
              <a:rPr lang="en-US" altLang="zh-TW" sz="2600" dirty="0"/>
              <a:t>of the frail residents and their relatives in RCHEs</a:t>
            </a:r>
          </a:p>
          <a:p>
            <a:pPr marL="0" indent="0">
              <a:buNone/>
              <a:defRPr/>
            </a:pPr>
            <a:endParaRPr lang="zh-HK" altLang="en-US" sz="26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1332" indent="-17359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4356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2098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9840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7582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5324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83066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60808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2AD37C8E-4881-42A5-9CA3-C86902A81067}" type="slidenum">
              <a:rPr lang="en-US" altLang="zh-TW" smtClean="0">
                <a:solidFill>
                  <a:srgbClr val="898989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825190" y="2343987"/>
            <a:ext cx="7861610" cy="3621915"/>
          </a:xfrm>
        </p:spPr>
        <p:txBody>
          <a:bodyPr rtlCol="0">
            <a:normAutofit/>
          </a:bodyPr>
          <a:lstStyle/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2800" dirty="0"/>
              <a:t>Capacity Building of RCHES in End-of-Life Care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2800" dirty="0"/>
              <a:t>Standardized protocol; EOL Care Room, individualized  support during resident</a:t>
            </a:r>
            <a:r>
              <a:rPr lang="en-US" altLang="en-US" sz="2800" dirty="0"/>
              <a:t>’</a:t>
            </a:r>
            <a:r>
              <a:rPr lang="en-US" altLang="zh-HK" sz="2800" dirty="0"/>
              <a:t>s final days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2800" dirty="0"/>
              <a:t>Medical Social interface – Hospital &amp; CGAT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2800" dirty="0"/>
              <a:t>Promoting choice of care –promote wish and preferences at final days (AD, ACP); die in place</a:t>
            </a:r>
          </a:p>
          <a:p>
            <a:pPr marL="342892" indent="-342892">
              <a:buFont typeface="+mj-lt"/>
              <a:buAutoNum type="arabicPeriod"/>
              <a:defRPr/>
            </a:pPr>
            <a:r>
              <a:rPr lang="en-US" altLang="zh-HK" sz="2800" dirty="0"/>
              <a:t>District based EOL care team</a:t>
            </a:r>
          </a:p>
          <a:p>
            <a:pPr marL="0" indent="0">
              <a:buNone/>
              <a:defRPr/>
            </a:pPr>
            <a:endParaRPr lang="en-GB" altLang="zh-HK" i="1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End-of-Life Care in RCHE in HK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B9809-D175-44DF-91CC-63CA164C9BDD}" type="slidenum">
              <a:rPr lang="en-US" altLang="zh-TW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89931" y="812165"/>
            <a:ext cx="8073483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latin typeface="+mn-lt"/>
              </a:rPr>
              <a:t>JCECC: End of Life Care in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Residential Care Homes for the Elderly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2016 - 2018</a:t>
            </a:r>
            <a:endParaRPr lang="en-US" altLang="zh-HK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666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23</a:t>
            </a:fld>
            <a:endParaRPr lang="zh-HK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445082306"/>
              </p:ext>
            </p:extLst>
          </p:nvPr>
        </p:nvGraphicFramePr>
        <p:xfrm>
          <a:off x="0" y="15792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83244" y="2720080"/>
            <a:ext cx="2903555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Identification of residents nearing end-of-life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Symptom management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Psycho-social spiritual care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Communication skills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Bereavement counselling skills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Ethical &amp; Legal issues in end-of-life care</a:t>
            </a:r>
            <a:endParaRPr lang="zh-HK" altLang="en-US" sz="20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56001" y="292123"/>
            <a:ext cx="5462240" cy="391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Capacity Building of RCHE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783244" y="1396641"/>
            <a:ext cx="290355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Personal experience in death &amp; loss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r>
              <a:rPr lang="en-US" altLang="zh-HK" sz="2000" dirty="0"/>
              <a:t>Attitude towards death &amp; dying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81694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325120" y="1723993"/>
            <a:ext cx="8361680" cy="1176431"/>
          </a:xfrm>
        </p:spPr>
        <p:txBody>
          <a:bodyPr>
            <a:no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For residents during final days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TW" sz="2400" dirty="0"/>
              <a:t>Comfortable home-like environment for family to accompany residents</a:t>
            </a:r>
            <a:endParaRPr lang="zh-HK" altLang="en-US" sz="24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C56B6A-23D3-422D-AD9B-CBDBF4556BDE}" type="slidenum">
              <a:rPr lang="en-US" altLang="zh-HK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HK" sz="900">
              <a:solidFill>
                <a:srgbClr val="898989"/>
              </a:solidFill>
            </a:endParaRPr>
          </a:p>
        </p:txBody>
      </p:sp>
      <p:pic>
        <p:nvPicPr>
          <p:cNvPr id="15365" name="Picture 2" descr="C:\Users\HP's User\AppData\Local\Microsoft\Windows\Temporary Internet Files\Content.Outlook\BVUKNUH8\IMG-20161209-WA000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053" y="3243132"/>
            <a:ext cx="2226073" cy="296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5" t="12849" r="8185" b="1"/>
          <a:stretch/>
        </p:blipFill>
        <p:spPr>
          <a:xfrm>
            <a:off x="706939" y="3221671"/>
            <a:ext cx="4282375" cy="298955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9847" y="1143601"/>
            <a:ext cx="4393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/>
              <a:t>EOL care room &amp; equipment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56001" y="292123"/>
            <a:ext cx="5462240" cy="391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Capacity Building of RCHE</a:t>
            </a:r>
          </a:p>
        </p:txBody>
      </p:sp>
    </p:spTree>
    <p:extLst>
      <p:ext uri="{BB962C8B-B14F-4D97-AF65-F5344CB8AC3E}">
        <p14:creationId xmlns:p14="http://schemas.microsoft.com/office/powerpoint/2010/main" val="1993946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8712" y="1693203"/>
            <a:ext cx="8118088" cy="43284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altLang="zh-HK" dirty="0"/>
              <a:t>Awareness Building in residents &amp; family</a:t>
            </a:r>
          </a:p>
          <a:p>
            <a:pPr marL="0" indent="0">
              <a:buNone/>
              <a:defRPr/>
            </a:pPr>
            <a:r>
              <a:rPr lang="en-US" altLang="zh-HK" dirty="0"/>
              <a:t>Early identification of residents</a:t>
            </a:r>
          </a:p>
          <a:p>
            <a:pPr>
              <a:defRPr/>
            </a:pPr>
            <a:r>
              <a:rPr lang="en-US" altLang="zh-HK" dirty="0"/>
              <a:t>Discuss the need for end-of-life care service</a:t>
            </a:r>
          </a:p>
          <a:p>
            <a:pPr marL="0" indent="0">
              <a:buNone/>
              <a:defRPr/>
            </a:pPr>
            <a:r>
              <a:rPr lang="en-US" altLang="zh-HK" dirty="0"/>
              <a:t>Resident and Family EOL care services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HK" dirty="0"/>
              <a:t>Advance Care Planning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HK" dirty="0"/>
              <a:t>Nursing Care support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HK" dirty="0"/>
              <a:t>Psycho-social-spiritual support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HK" dirty="0"/>
              <a:t>Family support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HK" dirty="0"/>
              <a:t>Collaborate with CGAT / Parent teams</a:t>
            </a:r>
          </a:p>
          <a:p>
            <a:pPr marL="0" indent="0">
              <a:buNone/>
              <a:defRPr/>
            </a:pPr>
            <a:r>
              <a:rPr lang="en-US" altLang="zh-HK" dirty="0"/>
              <a:t>Promoting End-of-Life choice &amp; care of residents in final days</a:t>
            </a:r>
          </a:p>
          <a:p>
            <a:pPr marL="0" indent="0">
              <a:buNone/>
              <a:defRPr/>
            </a:pPr>
            <a:r>
              <a:rPr lang="en-US" altLang="zh-HK" dirty="0"/>
              <a:t>Bereavement counselling to family after residents’ death</a:t>
            </a:r>
          </a:p>
          <a:p>
            <a:pPr marL="0" indent="0">
              <a:buNone/>
              <a:defRPr/>
            </a:pPr>
            <a:endParaRPr lang="zh-HK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A4675E-ED0D-4217-B850-02184518C5D0}" type="slidenum">
              <a:rPr lang="en-US" altLang="zh-HK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HK" sz="900">
              <a:solidFill>
                <a:srgbClr val="898989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02526" y="1104595"/>
            <a:ext cx="574054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HK" sz="2700" b="1" dirty="0"/>
              <a:t>Standardized EOL care service protocol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356001" y="292123"/>
            <a:ext cx="5462240" cy="3914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Capacity Building of RCHE</a:t>
            </a:r>
          </a:p>
        </p:txBody>
      </p:sp>
    </p:spTree>
    <p:extLst>
      <p:ext uri="{BB962C8B-B14F-4D97-AF65-F5344CB8AC3E}">
        <p14:creationId xmlns:p14="http://schemas.microsoft.com/office/powerpoint/2010/main" val="3749195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492" y="2260723"/>
            <a:ext cx="7738946" cy="3158769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sz="2800" dirty="0"/>
              <a:t>Service target 1: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sz="2800" b="1" dirty="0"/>
              <a:t>Residents with advanced diseases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Cognitively sound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Residents and family willing to discuss advance care planning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Prepare Advance Directive</a:t>
            </a:r>
          </a:p>
          <a:p>
            <a:pPr marL="0" indent="0"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en-US" altLang="zh-TW" sz="18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sz="1800" dirty="0"/>
          </a:p>
          <a:p>
            <a:pPr marL="0" indent="0">
              <a:buNone/>
              <a:defRPr/>
            </a:pPr>
            <a:endParaRPr lang="zh-HK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229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C95488-2A75-4D25-A30F-8F7A83AAC65B}" type="slidenum">
              <a:rPr lang="en-US" altLang="zh-HK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HK" sz="900">
              <a:solidFill>
                <a:srgbClr val="898989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89931" y="812165"/>
            <a:ext cx="8073483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latin typeface="+mn-lt"/>
              </a:rPr>
              <a:t>JCECC: End of Life Care in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Residential Care Homes for the Elderly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2016 - 2018</a:t>
            </a:r>
            <a:endParaRPr lang="en-US" altLang="zh-HK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632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47132" y="2196155"/>
            <a:ext cx="8028878" cy="416019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sz="2800" dirty="0"/>
              <a:t>Service target 2: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altLang="zh-TW" sz="2800" b="1" dirty="0"/>
              <a:t>Residents for Palliative and End-of-Life care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Limited life expectancy (6 months to 12 months)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Repeated hospitalizations for 3 or more times within recent 6 months due to terminal conditions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On conservative treatment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altLang="zh-TW" sz="2800" dirty="0"/>
              <a:t>Resident and family willing to join End-of-Life Care Project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altLang="zh-TW" dirty="0"/>
          </a:p>
          <a:p>
            <a:pPr marL="0" indent="0">
              <a:buNone/>
              <a:defRPr/>
            </a:pPr>
            <a:endParaRPr lang="en-US" altLang="zh-TW" sz="1800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zh-TW" sz="1800" dirty="0"/>
          </a:p>
          <a:p>
            <a:pPr marL="0" indent="0">
              <a:buNone/>
              <a:defRPr/>
            </a:pPr>
            <a:endParaRPr lang="zh-HK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126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EABB98-DAC5-416D-91A7-6C5ABCC68C24}" type="slidenum">
              <a:rPr lang="en-US" altLang="zh-HK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HK" sz="900">
              <a:solidFill>
                <a:srgbClr val="898989"/>
              </a:solidFill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89931" y="812165"/>
            <a:ext cx="8073483" cy="1016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3600" b="1" dirty="0">
                <a:latin typeface="+mn-lt"/>
              </a:rPr>
              <a:t>JCECC: End of Life Care in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Residential Care Homes for the Elderly </a:t>
            </a:r>
            <a:br>
              <a:rPr lang="en-US" altLang="zh-TW" sz="3600" b="1" dirty="0">
                <a:latin typeface="+mn-lt"/>
              </a:rPr>
            </a:br>
            <a:r>
              <a:rPr lang="en-US" altLang="zh-TW" sz="3600" b="1" dirty="0">
                <a:latin typeface="+mn-lt"/>
              </a:rPr>
              <a:t>2016 - 2018</a:t>
            </a:r>
            <a:endParaRPr lang="en-US" altLang="zh-HK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6536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4351" y="311537"/>
            <a:ext cx="6855522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HK" sz="3600" b="1" dirty="0">
                <a:latin typeface="+mn-lt"/>
              </a:rPr>
              <a:t>Promoting End-of-Life choice &amp; Care of residents in final days in RCHE</a:t>
            </a:r>
          </a:p>
        </p:txBody>
      </p:sp>
      <p:sp>
        <p:nvSpPr>
          <p:cNvPr id="79874" name="內容版面配置區 2"/>
          <p:cNvSpPr>
            <a:spLocks noGrp="1"/>
          </p:cNvSpPr>
          <p:nvPr>
            <p:ph idx="1"/>
          </p:nvPr>
        </p:nvSpPr>
        <p:spPr>
          <a:xfrm>
            <a:off x="758282" y="1734634"/>
            <a:ext cx="7515923" cy="98626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altLang="zh-HK" sz="2600" i="1" u="sng" dirty="0"/>
              <a:t>Choice 1:</a:t>
            </a:r>
            <a:r>
              <a:rPr lang="en-US" altLang="zh-HK" sz="2600" dirty="0"/>
              <a:t> Resident cared in RCHE until expected dying within one to two days; send out to AED 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End-of-Life Care in RCHE in HK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89E9D-D522-42DA-AA14-AEB1C3FAE691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758281" y="2863462"/>
            <a:ext cx="7515923" cy="10617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HK" sz="2600" i="1" u="sng" dirty="0"/>
              <a:t>Choice 2:</a:t>
            </a:r>
            <a:r>
              <a:rPr lang="en-US" altLang="zh-HK" sz="2600" dirty="0"/>
              <a:t> Resident cared in RCHE until the last moment and send out to AED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758280" y="4067794"/>
            <a:ext cx="7515923" cy="177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zh-HK" sz="2600" i="1" u="sng" dirty="0"/>
              <a:t>Choice 3:</a:t>
            </a:r>
            <a:r>
              <a:rPr lang="en-US" altLang="zh-HK" sz="2600" dirty="0"/>
              <a:t> Resident cared in RCHE until the last moment and certified death by Project Doctor in RCHE</a:t>
            </a:r>
            <a:endParaRPr lang="zh-HK" altLang="zh-HK" sz="2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HK" sz="2500" i="1" dirty="0"/>
              <a:t>Only applicable to Nursing Homes &amp; with prior arrangement made with Funeral parlor</a:t>
            </a:r>
          </a:p>
        </p:txBody>
      </p:sp>
    </p:spTree>
    <p:extLst>
      <p:ext uri="{BB962C8B-B14F-4D97-AF65-F5344CB8AC3E}">
        <p14:creationId xmlns:p14="http://schemas.microsoft.com/office/powerpoint/2010/main" val="382549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標題 1"/>
          <p:cNvSpPr>
            <a:spLocks noGrp="1"/>
          </p:cNvSpPr>
          <p:nvPr>
            <p:ph type="title"/>
          </p:nvPr>
        </p:nvSpPr>
        <p:spPr>
          <a:xfrm>
            <a:off x="777042" y="1282624"/>
            <a:ext cx="5915025" cy="557213"/>
          </a:xfrm>
        </p:spPr>
        <p:txBody>
          <a:bodyPr>
            <a:normAutofit/>
          </a:bodyPr>
          <a:lstStyle/>
          <a:p>
            <a:r>
              <a:rPr lang="en-US" altLang="zh-HK" sz="2800" b="0" dirty="0">
                <a:latin typeface="+mn-lt"/>
              </a:rPr>
              <a:t>Multidisciplinary End-of-Life care Team</a:t>
            </a:r>
            <a:endParaRPr lang="zh-HK" altLang="en-US" sz="2800" b="0" dirty="0">
              <a:latin typeface="+mn-lt"/>
            </a:endParaRPr>
          </a:p>
        </p:txBody>
      </p:sp>
      <p:sp>
        <p:nvSpPr>
          <p:cNvPr id="15362" name="內容版面配置區 2"/>
          <p:cNvSpPr>
            <a:spLocks noGrp="1"/>
          </p:cNvSpPr>
          <p:nvPr>
            <p:ph idx="1"/>
          </p:nvPr>
        </p:nvSpPr>
        <p:spPr>
          <a:xfrm>
            <a:off x="777042" y="2107466"/>
            <a:ext cx="7589916" cy="31633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altLang="zh-HK" sz="2800" dirty="0"/>
              <a:t>one </a:t>
            </a:r>
            <a:r>
              <a:rPr lang="en-US" altLang="zh-HK" sz="2800" dirty="0">
                <a:solidFill>
                  <a:srgbClr val="0070C0"/>
                </a:solidFill>
              </a:rPr>
              <a:t>designated EOL Nurse </a:t>
            </a:r>
            <a:r>
              <a:rPr lang="en-US" altLang="zh-HK" sz="2800" dirty="0"/>
              <a:t>serves 4 RCHEs </a:t>
            </a:r>
          </a:p>
          <a:p>
            <a:pPr marL="0" indent="0">
              <a:buNone/>
              <a:defRPr/>
            </a:pPr>
            <a:r>
              <a:rPr lang="en-US" altLang="zh-HK" sz="2800" dirty="0"/>
              <a:t>one </a:t>
            </a:r>
            <a:r>
              <a:rPr lang="en-US" altLang="zh-HK" sz="2800" dirty="0">
                <a:solidFill>
                  <a:srgbClr val="0070C0"/>
                </a:solidFill>
              </a:rPr>
              <a:t>designated EOL Social Worker </a:t>
            </a:r>
            <a:r>
              <a:rPr lang="en-US" altLang="zh-HK" sz="2800" dirty="0"/>
              <a:t>serving 12 RCHEs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800" dirty="0"/>
              <a:t>Regular visit to RCHEs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2800" dirty="0"/>
              <a:t>Coaching &amp; building relationship with RCHE staff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TW" sz="2800" dirty="0"/>
              <a:t>Standardized EOL care service</a:t>
            </a:r>
          </a:p>
          <a:p>
            <a:pPr marL="0" indent="0">
              <a:buNone/>
              <a:defRPr/>
            </a:pPr>
            <a:endParaRPr lang="zh-HK" altLang="zh-HK" sz="1800" u="sng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331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DF2E1-FC7B-447B-A2A0-9227C9FD654C}" type="slidenum">
              <a:rPr lang="en-US" altLang="zh-TW" sz="900">
                <a:solidFill>
                  <a:srgbClr val="898989"/>
                </a:solidFill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900">
              <a:solidFill>
                <a:srgbClr val="898989"/>
              </a:solidFill>
              <a:ea typeface="MS PGothic" panose="020B0600070205080204" pitchFamily="34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04775" y="292123"/>
            <a:ext cx="6835698" cy="633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District based EOL support team</a:t>
            </a:r>
          </a:p>
        </p:txBody>
      </p:sp>
    </p:spTree>
    <p:extLst>
      <p:ext uri="{BB962C8B-B14F-4D97-AF65-F5344CB8AC3E}">
        <p14:creationId xmlns:p14="http://schemas.microsoft.com/office/powerpoint/2010/main" val="165462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52" y="2133025"/>
            <a:ext cx="4224007" cy="223065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73" y="1498739"/>
            <a:ext cx="3920727" cy="341262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363694" y="5427567"/>
            <a:ext cx="5323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HK" sz="1400" dirty="0"/>
              <a:t>Source: The 2015 Quality of Death Index: Country Profiles</a:t>
            </a:r>
          </a:p>
          <a:p>
            <a:pPr algn="r"/>
            <a:r>
              <a:rPr lang="en-US" altLang="zh-HK" sz="1400" dirty="0"/>
              <a:t>A Report by the Economist Intelligence Unit</a:t>
            </a:r>
            <a:endParaRPr lang="zh-HK" altLang="en-US" sz="1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0697" y="138091"/>
            <a:ext cx="585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3600" b="1" dirty="0"/>
              <a:t>Quality of Death – Hong Kong</a:t>
            </a:r>
            <a:endParaRPr lang="zh-HK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362490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1174843"/>
            <a:ext cx="7589798" cy="955040"/>
          </a:xfrm>
        </p:spPr>
        <p:txBody>
          <a:bodyPr>
            <a:normAutofit/>
          </a:bodyPr>
          <a:lstStyle/>
          <a:p>
            <a:r>
              <a:rPr lang="en-US" altLang="zh-HK" sz="2800" b="0" dirty="0"/>
              <a:t>Staff knowledge test before and after EOL training (by staff type)</a:t>
            </a:r>
            <a:endParaRPr lang="zh-HK" altLang="en-US" sz="2800" b="0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207081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30</a:t>
            </a:fld>
            <a:r>
              <a:rPr lang="en-US" altLang="zh-HK" dirty="0"/>
              <a:t>fore </a:t>
            </a:r>
            <a:endParaRPr lang="zh-HK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04775" y="292123"/>
            <a:ext cx="6835698" cy="633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Results of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02049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標題 1"/>
          <p:cNvSpPr>
            <a:spLocks noGrp="1"/>
          </p:cNvSpPr>
          <p:nvPr>
            <p:ph type="title"/>
          </p:nvPr>
        </p:nvSpPr>
        <p:spPr>
          <a:xfrm>
            <a:off x="485945" y="1217869"/>
            <a:ext cx="7529924" cy="666688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HK" sz="2800" b="0" dirty="0">
                <a:latin typeface="+mn-lt"/>
              </a:rPr>
              <a:t>Staff preparedness for palliative and EOL care</a:t>
            </a:r>
            <a:endParaRPr lang="zh-HK" altLang="zh-HK" sz="2800" b="0" dirty="0">
              <a:latin typeface="+mn-lt"/>
            </a:endParaRPr>
          </a:p>
        </p:txBody>
      </p:sp>
      <p:sp>
        <p:nvSpPr>
          <p:cNvPr id="71682" name="內容版面配置區 2"/>
          <p:cNvSpPr>
            <a:spLocks noGrp="1"/>
          </p:cNvSpPr>
          <p:nvPr>
            <p:ph idx="1"/>
          </p:nvPr>
        </p:nvSpPr>
        <p:spPr>
          <a:xfrm>
            <a:off x="485945" y="1884557"/>
            <a:ext cx="8356972" cy="4247778"/>
          </a:xfrm>
        </p:spPr>
        <p:txBody>
          <a:bodyPr rtlCol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400" dirty="0"/>
              <a:t>assessed by a 16-statement questionnaire</a:t>
            </a:r>
          </a:p>
          <a:p>
            <a:pPr marL="0" indent="0">
              <a:buNone/>
              <a:defRPr/>
            </a:pPr>
            <a:r>
              <a:rPr lang="en-US" altLang="zh-HK" sz="2400" dirty="0"/>
              <a:t>Statements were categorized into 3 components -</a:t>
            </a:r>
          </a:p>
          <a:p>
            <a:pPr marL="257168" lvl="1" indent="0">
              <a:buFont typeface="Calibri" panose="020F0502020204030204" pitchFamily="34" charset="0"/>
              <a:buAutoNum type="arabicPeriod"/>
              <a:defRPr/>
            </a:pPr>
            <a:r>
              <a:rPr lang="en-US" altLang="zh-HK" sz="2400" dirty="0">
                <a:solidFill>
                  <a:schemeClr val="accent2"/>
                </a:solidFill>
              </a:rPr>
              <a:t>Willingness </a:t>
            </a:r>
          </a:p>
          <a:p>
            <a:pPr marL="257168" lvl="1" indent="0">
              <a:buFont typeface="Calibri" panose="020F0502020204030204" pitchFamily="34" charset="0"/>
              <a:buAutoNum type="arabicPeriod"/>
              <a:defRPr/>
            </a:pPr>
            <a:r>
              <a:rPr lang="en-US" altLang="zh-HK" sz="2400" dirty="0">
                <a:solidFill>
                  <a:schemeClr val="accent2"/>
                </a:solidFill>
              </a:rPr>
              <a:t>Capability</a:t>
            </a:r>
          </a:p>
          <a:p>
            <a:pPr marL="257168" lvl="1" indent="0">
              <a:buFont typeface="Calibri" panose="020F0502020204030204" pitchFamily="34" charset="0"/>
              <a:buAutoNum type="arabicPeriod"/>
              <a:defRPr/>
            </a:pPr>
            <a:r>
              <a:rPr lang="en-US" altLang="zh-HK" sz="2400" dirty="0">
                <a:solidFill>
                  <a:schemeClr val="accent2"/>
                </a:solidFill>
              </a:rPr>
              <a:t>Resilience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400" dirty="0"/>
              <a:t>Items with a 5-point Likert scale from </a:t>
            </a:r>
            <a:r>
              <a:rPr lang="en-US" altLang="en-US" sz="2400" dirty="0"/>
              <a:t>‘</a:t>
            </a:r>
            <a:r>
              <a:rPr lang="en-US" altLang="zh-HK" sz="2400" dirty="0"/>
              <a:t>1 completely disagree</a:t>
            </a:r>
            <a:r>
              <a:rPr lang="en-US" altLang="en-US" sz="2400" dirty="0"/>
              <a:t>’</a:t>
            </a:r>
            <a:r>
              <a:rPr lang="en-US" altLang="zh-HK" sz="2400" dirty="0"/>
              <a:t>, </a:t>
            </a:r>
            <a:r>
              <a:rPr lang="en-US" altLang="en-US" sz="2400" dirty="0"/>
              <a:t>‘</a:t>
            </a:r>
            <a:r>
              <a:rPr lang="en-US" altLang="zh-HK" sz="2400" dirty="0"/>
              <a:t>2 disagree</a:t>
            </a:r>
            <a:r>
              <a:rPr lang="en-US" altLang="en-US" sz="2400" dirty="0"/>
              <a:t>’</a:t>
            </a:r>
            <a:r>
              <a:rPr lang="en-US" altLang="zh-HK" sz="2400" dirty="0"/>
              <a:t>, </a:t>
            </a:r>
            <a:r>
              <a:rPr lang="en-US" altLang="en-US" sz="2400" dirty="0"/>
              <a:t>‘</a:t>
            </a:r>
            <a:r>
              <a:rPr lang="en-US" altLang="zh-HK" sz="2400" dirty="0"/>
              <a:t>3 neutral</a:t>
            </a:r>
            <a:r>
              <a:rPr lang="en-US" altLang="en-US" sz="2400" dirty="0"/>
              <a:t>’</a:t>
            </a:r>
            <a:r>
              <a:rPr lang="en-US" altLang="zh-HK" sz="2400" dirty="0"/>
              <a:t>, </a:t>
            </a:r>
            <a:r>
              <a:rPr lang="en-US" altLang="en-US" sz="2400" dirty="0"/>
              <a:t>‘</a:t>
            </a:r>
            <a:r>
              <a:rPr lang="en-US" altLang="zh-HK" sz="2400" dirty="0"/>
              <a:t>4 agree</a:t>
            </a:r>
            <a:r>
              <a:rPr lang="en-US" altLang="en-US" sz="2400" dirty="0"/>
              <a:t>’</a:t>
            </a:r>
            <a:r>
              <a:rPr lang="en-US" altLang="zh-HK" sz="2400" dirty="0"/>
              <a:t> to </a:t>
            </a:r>
            <a:r>
              <a:rPr lang="en-US" altLang="en-US" sz="2400" dirty="0"/>
              <a:t>‘</a:t>
            </a:r>
            <a:r>
              <a:rPr lang="en-US" altLang="zh-HK" sz="2400" dirty="0"/>
              <a:t>5 completely agree</a:t>
            </a:r>
            <a:r>
              <a:rPr lang="en-US" altLang="en-US" sz="2400" dirty="0"/>
              <a:t>’</a:t>
            </a:r>
            <a:r>
              <a:rPr lang="en-US" altLang="zh-HK" sz="2400" dirty="0"/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HK" sz="2400" dirty="0"/>
              <a:t>Data were collected at baseline (</a:t>
            </a:r>
            <a:r>
              <a:rPr lang="en-US" altLang="zh-HK" sz="2400" b="1" dirty="0">
                <a:solidFill>
                  <a:srgbClr val="0070C0"/>
                </a:solidFill>
              </a:rPr>
              <a:t>T</a:t>
            </a:r>
            <a:r>
              <a:rPr lang="en-US" altLang="zh-HK" sz="2400" b="1" baseline="-25000" dirty="0">
                <a:solidFill>
                  <a:srgbClr val="0070C0"/>
                </a:solidFill>
              </a:rPr>
              <a:t>0</a:t>
            </a:r>
            <a:r>
              <a:rPr lang="en-US" altLang="zh-HK" sz="2400" dirty="0"/>
              <a:t>) and one year after the implementation of the project (</a:t>
            </a:r>
            <a:r>
              <a:rPr lang="en-US" altLang="zh-HK" sz="2400" b="1" dirty="0">
                <a:solidFill>
                  <a:srgbClr val="0070C0"/>
                </a:solidFill>
              </a:rPr>
              <a:t>T</a:t>
            </a:r>
            <a:r>
              <a:rPr lang="en-US" altLang="zh-HK" sz="2400" b="1" baseline="-25000" dirty="0">
                <a:solidFill>
                  <a:srgbClr val="0070C0"/>
                </a:solidFill>
              </a:rPr>
              <a:t>1</a:t>
            </a:r>
            <a:r>
              <a:rPr lang="en-US" altLang="zh-HK" sz="2400" dirty="0"/>
              <a:t>)  from 33</a:t>
            </a:r>
            <a:r>
              <a:rPr lang="en-US" altLang="zh-HK" sz="2400" dirty="0">
                <a:solidFill>
                  <a:srgbClr val="FF0000"/>
                </a:solidFill>
              </a:rPr>
              <a:t> </a:t>
            </a:r>
            <a:r>
              <a:rPr lang="en-US" altLang="zh-HK" sz="2400" dirty="0"/>
              <a:t>RCHEs (as at September 2018)</a:t>
            </a:r>
            <a:endParaRPr lang="zh-TW" altLang="zh-HK" sz="2400" dirty="0"/>
          </a:p>
          <a:p>
            <a:pPr marL="0" indent="0">
              <a:defRPr/>
            </a:pPr>
            <a:endParaRPr lang="zh-HK" altLang="zh-H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End-of-Life Care in RCHE in HK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52B9-FDF3-432C-957F-29EF36F03D35}" type="slidenum">
              <a:rPr lang="en-US" altLang="zh-TW"/>
              <a:pPr>
                <a:defRPr/>
              </a:pPr>
              <a:t>31</a:t>
            </a:fld>
            <a:endParaRPr lang="en-US" altLang="zh-TW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04775" y="292123"/>
            <a:ext cx="6835698" cy="633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Results of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12555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1737" y="1265675"/>
            <a:ext cx="7761248" cy="459141"/>
          </a:xfrm>
        </p:spPr>
        <p:txBody>
          <a:bodyPr/>
          <a:lstStyle/>
          <a:p>
            <a:r>
              <a:rPr lang="en-US" altLang="zh-HK" sz="2400" b="0" dirty="0"/>
              <a:t>Staff preparedness for palliative and EOL care (by staff type)</a:t>
            </a:r>
            <a:endParaRPr lang="zh-HK" altLang="en-US" sz="2400" b="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02365" y="6173787"/>
            <a:ext cx="2133600" cy="365125"/>
          </a:xfrm>
        </p:spPr>
        <p:txBody>
          <a:bodyPr/>
          <a:lstStyle/>
          <a:p>
            <a:fld id="{4FCB3492-5E62-4656-98CF-EE7F34291651}" type="slidenum">
              <a:rPr lang="zh-HK" altLang="en-US" smtClean="0"/>
              <a:t>32</a:t>
            </a:fld>
            <a:endParaRPr lang="zh-HK" altLang="en-US"/>
          </a:p>
        </p:txBody>
      </p:sp>
      <p:sp>
        <p:nvSpPr>
          <p:cNvPr id="14" name="文字版面配置區 2"/>
          <p:cNvSpPr txBox="1">
            <a:spLocks/>
          </p:cNvSpPr>
          <p:nvPr/>
        </p:nvSpPr>
        <p:spPr bwMode="auto">
          <a:xfrm>
            <a:off x="512956" y="5605145"/>
            <a:ext cx="2934651" cy="63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HK" sz="2400" dirty="0"/>
              <a:t>Professionals</a:t>
            </a:r>
            <a:endParaRPr lang="zh-HK" altLang="en-US" sz="2400" dirty="0"/>
          </a:p>
        </p:txBody>
      </p:sp>
      <p:graphicFrame>
        <p:nvGraphicFramePr>
          <p:cNvPr id="15" name="內容版面配置區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38941156"/>
              </p:ext>
            </p:extLst>
          </p:nvPr>
        </p:nvGraphicFramePr>
        <p:xfrm>
          <a:off x="298454" y="1920557"/>
          <a:ext cx="2934651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文字版面配置區 4"/>
          <p:cNvSpPr txBox="1">
            <a:spLocks/>
          </p:cNvSpPr>
          <p:nvPr/>
        </p:nvSpPr>
        <p:spPr>
          <a:xfrm>
            <a:off x="3024735" y="5609987"/>
            <a:ext cx="3460444" cy="6299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HK" sz="2400" dirty="0"/>
              <a:t>Frontlines</a:t>
            </a:r>
            <a:endParaRPr lang="zh-HK" altLang="en-US" sz="2400" dirty="0"/>
          </a:p>
        </p:txBody>
      </p:sp>
      <p:graphicFrame>
        <p:nvGraphicFramePr>
          <p:cNvPr id="18" name="內容版面配置區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28182447"/>
              </p:ext>
            </p:extLst>
          </p:nvPr>
        </p:nvGraphicFramePr>
        <p:xfrm>
          <a:off x="3221701" y="1930082"/>
          <a:ext cx="305510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文字版面配置區 4"/>
          <p:cNvSpPr txBox="1">
            <a:spLocks/>
          </p:cNvSpPr>
          <p:nvPr/>
        </p:nvSpPr>
        <p:spPr>
          <a:xfrm>
            <a:off x="6328247" y="5614670"/>
            <a:ext cx="2605877" cy="478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HK" b="0" dirty="0"/>
              <a:t>All staff</a:t>
            </a:r>
            <a:endParaRPr lang="zh-HK" altLang="en-US" b="0" dirty="0"/>
          </a:p>
        </p:txBody>
      </p:sp>
      <p:graphicFrame>
        <p:nvGraphicFramePr>
          <p:cNvPr id="20" name="圖表 19"/>
          <p:cNvGraphicFramePr/>
          <p:nvPr>
            <p:extLst>
              <p:ext uri="{D42A27DB-BD31-4B8C-83A1-F6EECF244321}">
                <p14:modId xmlns:p14="http://schemas.microsoft.com/office/powerpoint/2010/main" val="917353707"/>
              </p:ext>
            </p:extLst>
          </p:nvPr>
        </p:nvGraphicFramePr>
        <p:xfrm>
          <a:off x="6156352" y="1920557"/>
          <a:ext cx="2949669" cy="367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104775" y="292123"/>
            <a:ext cx="6835698" cy="6334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600" b="1" dirty="0"/>
              <a:t>Results of Capacity Building</a:t>
            </a:r>
          </a:p>
        </p:txBody>
      </p:sp>
    </p:spTree>
    <p:extLst>
      <p:ext uri="{BB962C8B-B14F-4D97-AF65-F5344CB8AC3E}">
        <p14:creationId xmlns:p14="http://schemas.microsoft.com/office/powerpoint/2010/main" val="2577266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>
            <a:spLocks noGrp="1"/>
          </p:cNvSpPr>
          <p:nvPr>
            <p:ph type="title"/>
          </p:nvPr>
        </p:nvSpPr>
        <p:spPr>
          <a:xfrm>
            <a:off x="141249" y="85666"/>
            <a:ext cx="6411951" cy="85725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zh-TW" sz="3600" b="1" dirty="0">
                <a:latin typeface="+mn-lt"/>
              </a:rPr>
              <a:t>Use of health care services of residents joining the project</a:t>
            </a:r>
            <a:endParaRPr lang="zh-HK" altLang="zh-HK" sz="3600" b="1" dirty="0"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End-of-Life Care in RCHE in HK</a:t>
            </a:r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F0FDE-2890-4827-B268-E423A61FEB57}" type="slidenum">
              <a:rPr lang="en-US" altLang="zh-TW"/>
              <a:pPr>
                <a:defRPr/>
              </a:pPr>
              <a:t>33</a:t>
            </a:fld>
            <a:endParaRPr lang="en-US" altLang="zh-TW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27283"/>
              </p:ext>
            </p:extLst>
          </p:nvPr>
        </p:nvGraphicFramePr>
        <p:xfrm>
          <a:off x="624468" y="1270822"/>
          <a:ext cx="7895064" cy="4814588"/>
        </p:xfrm>
        <a:graphic>
          <a:graphicData uri="http://schemas.openxmlformats.org/drawingml/2006/table">
            <a:tbl>
              <a:tblPr/>
              <a:tblGrid>
                <a:gridCol w="2341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0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41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Health care utilization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per resident as at 30/9/2018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(n=78)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 months before joining project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(Total/average per resident)</a:t>
                      </a: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Latest 3 months for resident still in project/ Final 3 months for resident passed away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(Total / average per resident)</a:t>
                      </a:r>
                      <a:endParaRPr kumimoji="0" lang="zh-HK" altLang="zh-HK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Change (%)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AED visit (exclude death certification)</a:t>
                      </a: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80 (1.03)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56 (0.72)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-30.0%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48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Hospital admission episode</a:t>
                      </a: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77 (0.99)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52 (0.67)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-32.5%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47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1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Length of hospital stay (days)</a:t>
                      </a:r>
                      <a:endParaRPr kumimoji="0" lang="zh-HK" altLang="zh-HK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68580" marR="68580" marT="34280" marB="342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627 (8.04)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516 (6.62)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dirty="0">
                          <a:latin typeface="+mn-lt"/>
                        </a:rPr>
                        <a:t>-17.7%</a:t>
                      </a:r>
                      <a:endParaRPr lang="zh-TW" altLang="en-US" sz="2200" dirty="0">
                        <a:latin typeface="+mn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向下箭號 2"/>
          <p:cNvSpPr/>
          <p:nvPr/>
        </p:nvSpPr>
        <p:spPr>
          <a:xfrm>
            <a:off x="7098679" y="4371061"/>
            <a:ext cx="249975" cy="501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7" name="向下箭號 6"/>
          <p:cNvSpPr/>
          <p:nvPr/>
        </p:nvSpPr>
        <p:spPr>
          <a:xfrm>
            <a:off x="7098679" y="5378994"/>
            <a:ext cx="249975" cy="501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8" name="向下箭號 7"/>
          <p:cNvSpPr/>
          <p:nvPr/>
        </p:nvSpPr>
        <p:spPr>
          <a:xfrm>
            <a:off x="7098679" y="3546898"/>
            <a:ext cx="249975" cy="5013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</p:spTree>
    <p:extLst>
      <p:ext uri="{BB962C8B-B14F-4D97-AF65-F5344CB8AC3E}">
        <p14:creationId xmlns:p14="http://schemas.microsoft.com/office/powerpoint/2010/main" val="1611322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å°å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8" t="18114" r="11845" b="25544"/>
          <a:stretch/>
        </p:blipFill>
        <p:spPr bwMode="auto">
          <a:xfrm>
            <a:off x="2722845" y="1825357"/>
            <a:ext cx="3886200" cy="2593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圓角矩形圖說文字 10"/>
          <p:cNvSpPr/>
          <p:nvPr/>
        </p:nvSpPr>
        <p:spPr>
          <a:xfrm>
            <a:off x="6801634" y="1548854"/>
            <a:ext cx="1963455" cy="2463851"/>
          </a:xfrm>
          <a:prstGeom prst="wedgeRoundRectCallout">
            <a:avLst>
              <a:gd name="adj1" fmla="val -127197"/>
              <a:gd name="adj2" fmla="val 338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000" dirty="0">
                <a:solidFill>
                  <a:schemeClr val="tx1"/>
                </a:solidFill>
              </a:rPr>
              <a:t>13 RCHEs from Kowloon East District 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sp>
        <p:nvSpPr>
          <p:cNvPr id="12" name="圓角矩形圖說文字 11"/>
          <p:cNvSpPr/>
          <p:nvPr/>
        </p:nvSpPr>
        <p:spPr>
          <a:xfrm>
            <a:off x="973394" y="1296444"/>
            <a:ext cx="2564704" cy="1484335"/>
          </a:xfrm>
          <a:prstGeom prst="wedgeRoundRectCallout">
            <a:avLst>
              <a:gd name="adj1" fmla="val 75574"/>
              <a:gd name="adj2" fmla="val 7472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000" dirty="0">
                <a:solidFill>
                  <a:schemeClr val="tx1"/>
                </a:solidFill>
              </a:rPr>
              <a:t>12 RCHEs from Kowloon West District 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973394" y="4176424"/>
            <a:ext cx="3075645" cy="1307628"/>
          </a:xfrm>
          <a:prstGeom prst="wedgeRoundRectCallout">
            <a:avLst>
              <a:gd name="adj1" fmla="val 64190"/>
              <a:gd name="adj2" fmla="val -9449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HK" sz="3000" dirty="0">
                <a:solidFill>
                  <a:schemeClr val="tx1"/>
                </a:solidFill>
              </a:rPr>
              <a:t>11 RCHEs from Kowloon Central District </a:t>
            </a:r>
            <a:endParaRPr lang="zh-HK" altLang="en-US" sz="3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4497" y="251532"/>
            <a:ext cx="6129338" cy="520304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HK" sz="3600" b="1" dirty="0">
                <a:latin typeface="+mn-lt"/>
              </a:rPr>
              <a:t>36 participating RCHEs</a:t>
            </a:r>
          </a:p>
        </p:txBody>
      </p:sp>
      <p:sp>
        <p:nvSpPr>
          <p:cNvPr id="15" name="頁尾版面配置區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33182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35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431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2296" y="4136152"/>
            <a:ext cx="74089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HK" sz="2700" dirty="0">
                <a:solidFill>
                  <a:schemeClr val="bg1"/>
                </a:solidFill>
              </a:rPr>
              <a:t>“…Death must be so beautiful. To lie in the soft brown earth, with the grasses waving above one's head, and listen to silence. To have no yesterday, and no to-morrow. To forget time, to forget life, to be at peace… “                            </a:t>
            </a:r>
            <a:r>
              <a:rPr lang="en-US" altLang="zh-HK" sz="2700" b="1" dirty="0">
                <a:solidFill>
                  <a:schemeClr val="bg1"/>
                </a:solidFill>
              </a:rPr>
              <a:t>Oscar Wilde,1887</a:t>
            </a:r>
            <a:endParaRPr lang="en-US" altLang="zh-HK" sz="2700" dirty="0">
              <a:solidFill>
                <a:schemeClr val="bg1"/>
              </a:solidFill>
            </a:endParaRPr>
          </a:p>
          <a:p>
            <a:endParaRPr lang="en-US" altLang="zh-HK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312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標題 1"/>
          <p:cNvSpPr>
            <a:spLocks noGrp="1"/>
          </p:cNvSpPr>
          <p:nvPr>
            <p:ph type="title"/>
          </p:nvPr>
        </p:nvSpPr>
        <p:spPr>
          <a:xfrm>
            <a:off x="229538" y="125412"/>
            <a:ext cx="5968682" cy="857250"/>
          </a:xfrm>
        </p:spPr>
        <p:txBody>
          <a:bodyPr/>
          <a:lstStyle/>
          <a:p>
            <a:r>
              <a:rPr lang="en-US" altLang="zh-HK" sz="3600" dirty="0">
                <a:latin typeface="+mn-lt"/>
              </a:rPr>
              <a:t>Acknowledgement</a:t>
            </a:r>
            <a:endParaRPr lang="zh-HK" altLang="en-US" sz="3600" dirty="0">
              <a:latin typeface="+mn-lt"/>
            </a:endParaRPr>
          </a:p>
        </p:txBody>
      </p:sp>
      <p:sp>
        <p:nvSpPr>
          <p:cNvPr id="83971" name="內容版面配置區 1"/>
          <p:cNvSpPr>
            <a:spLocks noGrp="1"/>
          </p:cNvSpPr>
          <p:nvPr>
            <p:ph idx="1"/>
          </p:nvPr>
        </p:nvSpPr>
        <p:spPr>
          <a:xfrm>
            <a:off x="1900238" y="1972270"/>
            <a:ext cx="6172200" cy="3394472"/>
          </a:xfrm>
        </p:spPr>
        <p:txBody>
          <a:bodyPr/>
          <a:lstStyle/>
          <a:p>
            <a:pPr marL="342892" lvl="1" indent="0">
              <a:buNone/>
            </a:pPr>
            <a:r>
              <a:rPr lang="en-US" altLang="zh-HK" dirty="0"/>
              <a:t>Hong Kong Jockey Club Charities Trust</a:t>
            </a:r>
          </a:p>
          <a:p>
            <a:pPr marL="342892" lvl="1" indent="0">
              <a:buNone/>
            </a:pPr>
            <a:endParaRPr lang="en-US" altLang="zh-HK" sz="2700" dirty="0"/>
          </a:p>
          <a:p>
            <a:pPr marL="342892" lvl="1" indent="0">
              <a:buNone/>
            </a:pPr>
            <a:r>
              <a:rPr lang="en-US" altLang="zh-HK" dirty="0"/>
              <a:t>Participated RCHEs and their staff</a:t>
            </a:r>
          </a:p>
          <a:p>
            <a:pPr marL="342892" lvl="1" indent="0">
              <a:buNone/>
            </a:pPr>
            <a:endParaRPr lang="en-US" altLang="zh-HK" sz="2700" dirty="0"/>
          </a:p>
          <a:p>
            <a:pPr marL="342892" lvl="1" indent="0">
              <a:buNone/>
            </a:pPr>
            <a:r>
              <a:rPr lang="en-US" altLang="zh-HK" dirty="0"/>
              <a:t>Residents and their family members</a:t>
            </a:r>
          </a:p>
          <a:p>
            <a:pPr marL="342892" lvl="1" indent="0">
              <a:buNone/>
            </a:pPr>
            <a:endParaRPr lang="en-US" altLang="zh-HK" sz="2700" dirty="0"/>
          </a:p>
          <a:p>
            <a:pPr marL="342892" lvl="1" indent="0">
              <a:buNone/>
            </a:pPr>
            <a:r>
              <a:rPr lang="en-US" altLang="zh-HK" dirty="0"/>
              <a:t>HKAG End-of-Life care team</a:t>
            </a:r>
          </a:p>
          <a:p>
            <a:pPr marL="342892" lvl="1" indent="0">
              <a:buNone/>
            </a:pPr>
            <a:endParaRPr lang="zh-HK" altLang="en-US" dirty="0"/>
          </a:p>
        </p:txBody>
      </p:sp>
      <p:sp>
        <p:nvSpPr>
          <p:cNvPr id="83977" name="頁尾版面配置區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>
                <a:solidFill>
                  <a:srgbClr val="898989"/>
                </a:solidFill>
              </a:rPr>
              <a:t>End-of-Life Care in RCHE in HK</a:t>
            </a:r>
          </a:p>
        </p:txBody>
      </p:sp>
      <p:sp>
        <p:nvSpPr>
          <p:cNvPr id="8397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B41E25-272F-462F-AE7E-1797BA734971}" type="slidenum">
              <a:rPr lang="en-US" altLang="zh-TW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900">
              <a:solidFill>
                <a:srgbClr val="898989"/>
              </a:solidFill>
            </a:endParaRPr>
          </a:p>
        </p:txBody>
      </p:sp>
      <p:pic>
        <p:nvPicPr>
          <p:cNvPr id="83972" name="圖片 3" descr="like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93" y="1844022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圖片 4" descr="like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94" y="2868133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圖片 5" descr="like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95" y="385456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圖片 5" descr="like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113" y="4916355"/>
            <a:ext cx="600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563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çµ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52" y="2919007"/>
            <a:ext cx="1733696" cy="17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3200400" y="6172200"/>
            <a:ext cx="3124200" cy="381000"/>
            <a:chOff x="5467645" y="6139615"/>
            <a:chExt cx="2297828" cy="384726"/>
          </a:xfrm>
        </p:grpSpPr>
        <p:pic>
          <p:nvPicPr>
            <p:cNvPr id="7" name="圖片 3" descr="hkag綠色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7645" y="6139620"/>
              <a:ext cx="28022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5756564" y="6139615"/>
              <a:ext cx="2008909" cy="37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900" b="1" dirty="0"/>
                <a:t>香港老年學會</a:t>
              </a:r>
              <a:endParaRPr lang="en-US" altLang="zh-TW" sz="9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Hong Kong Association of Gerontology</a:t>
              </a:r>
              <a:endParaRPr lang="en-US" altLang="zh-TW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66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1" y="178211"/>
            <a:ext cx="5867400" cy="1143000"/>
          </a:xfrm>
        </p:spPr>
        <p:txBody>
          <a:bodyPr/>
          <a:lstStyle/>
          <a:p>
            <a:r>
              <a:rPr lang="en-US" altLang="zh-HK" sz="3600" dirty="0"/>
              <a:t>Rising aging population in Hong Kong</a:t>
            </a:r>
            <a:br>
              <a:rPr lang="zh-HK" altLang="en-US" dirty="0"/>
            </a:br>
            <a:endParaRPr lang="zh-HK" altLang="en-US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4</a:t>
            </a:fld>
            <a:endParaRPr lang="zh-HK" altLang="en-US"/>
          </a:p>
        </p:txBody>
      </p:sp>
      <p:graphicFrame>
        <p:nvGraphicFramePr>
          <p:cNvPr id="7" name="圖表 6"/>
          <p:cNvGraphicFramePr/>
          <p:nvPr>
            <p:extLst/>
          </p:nvPr>
        </p:nvGraphicFramePr>
        <p:xfrm>
          <a:off x="457201" y="1423221"/>
          <a:ext cx="8599118" cy="414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182747" y="1653776"/>
            <a:ext cx="920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16.53%</a:t>
            </a:r>
            <a:endParaRPr lang="zh-HK" altLang="en-US" sz="15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005865" y="1653776"/>
            <a:ext cx="80644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19.90%</a:t>
            </a:r>
            <a:endParaRPr lang="zh-HK" altLang="en-US" sz="15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741432" y="1653777"/>
            <a:ext cx="829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24.07%</a:t>
            </a:r>
            <a:endParaRPr lang="zh-HK" altLang="en-US" sz="15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508777" y="1653776"/>
            <a:ext cx="758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27.43%</a:t>
            </a:r>
            <a:endParaRPr lang="zh-HK" altLang="en-US" sz="15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16245" y="1586797"/>
            <a:ext cx="7725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29.84%</a:t>
            </a:r>
            <a:endParaRPr lang="zh-HK" altLang="en-US" sz="15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138152" y="1583283"/>
            <a:ext cx="830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30.93%</a:t>
            </a:r>
            <a:endParaRPr lang="zh-HK" altLang="en-US" sz="15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923644" y="1583283"/>
            <a:ext cx="813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500" dirty="0"/>
              <a:t>31.80%</a:t>
            </a:r>
            <a:endParaRPr lang="zh-HK" altLang="en-US" sz="1500" dirty="0"/>
          </a:p>
        </p:txBody>
      </p:sp>
      <p:sp>
        <p:nvSpPr>
          <p:cNvPr id="16" name="文字方塊 1"/>
          <p:cNvSpPr txBox="1"/>
          <p:nvPr/>
        </p:nvSpPr>
        <p:spPr>
          <a:xfrm>
            <a:off x="3483394" y="5833130"/>
            <a:ext cx="51573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HK" sz="1400" dirty="0"/>
              <a:t>Source: Hong Kong Population Projections (2017 – 2066), </a:t>
            </a:r>
          </a:p>
          <a:p>
            <a:pPr algn="r"/>
            <a:r>
              <a:rPr lang="en-US" altLang="zh-HK" sz="1400" dirty="0"/>
              <a:t>Census &amp; Statistics Department, HKSAR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580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5</a:t>
            </a:fld>
            <a:endParaRPr lang="zh-HK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368347" y="1606888"/>
          <a:ext cx="6096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rate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800" dirty="0"/>
                        <a:t>Hong Kong (2009)#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6.8%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800" dirty="0"/>
                        <a:t>China (2008)*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1.0%</a:t>
                      </a:r>
                      <a:endParaRPr lang="zh-HK" altLang="en-US" sz="2800" i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Taiwan </a:t>
                      </a:r>
                      <a:r>
                        <a:rPr lang="en-US" altLang="zh-HK" sz="2800" baseline="0" dirty="0"/>
                        <a:t>(2009)#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2.0%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Japan (2006)#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3.0%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Singapore (2006)#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HK" sz="2800" dirty="0"/>
                        <a:t>2.3%</a:t>
                      </a:r>
                      <a:endParaRPr lang="zh-HK" altLang="en-US" sz="2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27379" y="-64059"/>
            <a:ext cx="5921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600" b="1" dirty="0"/>
              <a:t>High institutionalization rate of elderly population in HK</a:t>
            </a:r>
          </a:p>
        </p:txBody>
      </p:sp>
      <p:sp>
        <p:nvSpPr>
          <p:cNvPr id="6" name="矩形 5"/>
          <p:cNvSpPr/>
          <p:nvPr/>
        </p:nvSpPr>
        <p:spPr>
          <a:xfrm>
            <a:off x="1336752" y="4872745"/>
            <a:ext cx="22756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dirty="0"/>
              <a:t># aged 65 or above</a:t>
            </a:r>
          </a:p>
          <a:p>
            <a:r>
              <a:rPr lang="en-US" altLang="zh-HK" sz="2000" dirty="0"/>
              <a:t>*aged 60 and above</a:t>
            </a:r>
            <a:endParaRPr lang="zh-HK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4114800" y="57145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HK" sz="1400" dirty="0"/>
              <a:t>Source: Chui. et al (2009). </a:t>
            </a:r>
            <a:r>
              <a:rPr lang="en-US" altLang="zh-HK" sz="1400" dirty="0">
                <a:solidFill>
                  <a:srgbClr val="000000"/>
                </a:solidFill>
              </a:rPr>
              <a:t>Elderly Commission’s Study on Residential Care Services for the Elderly - Final Report </a:t>
            </a:r>
            <a:r>
              <a:rPr lang="en-US" altLang="zh-HK" sz="1400" dirty="0"/>
              <a:t> 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6435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頁尾版面配置區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zh-TW">
                <a:solidFill>
                  <a:srgbClr val="898989"/>
                </a:solidFill>
              </a:rPr>
              <a:t>End-of-Life Care in RCHE in HK</a:t>
            </a:r>
          </a:p>
        </p:txBody>
      </p:sp>
      <p:sp>
        <p:nvSpPr>
          <p:cNvPr id="1945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57199" indent="-21430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857228" indent="-171446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200120" indent="-171446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543012" indent="-171446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885903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228795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571686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914577" indent="-171446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627A0C-7851-4405-8BB2-A8EDE46DC292}" type="slidenum">
              <a:rPr lang="en-US" altLang="zh-TW" sz="9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TW" sz="900" dirty="0">
              <a:solidFill>
                <a:srgbClr val="89898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563" y="227484"/>
            <a:ext cx="5525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/>
              <a:t>Institutionalization of death </a:t>
            </a:r>
          </a:p>
        </p:txBody>
      </p:sp>
      <p:sp>
        <p:nvSpPr>
          <p:cNvPr id="3" name="矩形 2"/>
          <p:cNvSpPr/>
          <p:nvPr/>
        </p:nvSpPr>
        <p:spPr>
          <a:xfrm>
            <a:off x="988142" y="1825322"/>
            <a:ext cx="7167716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HK" sz="3200" dirty="0"/>
              <a:t>“ The current reality, however, is that most people die in hospitals. </a:t>
            </a:r>
          </a:p>
          <a:p>
            <a:r>
              <a:rPr lang="en-US" altLang="zh-HK" sz="3200" dirty="0"/>
              <a:t>In 2014, there were close to 46,000 registered deaths in Hong Kong, of which about </a:t>
            </a:r>
            <a:r>
              <a:rPr lang="en-US" altLang="zh-HK" sz="3200" b="1" dirty="0">
                <a:solidFill>
                  <a:srgbClr val="C00000"/>
                </a:solidFill>
              </a:rPr>
              <a:t>90%</a:t>
            </a:r>
            <a:r>
              <a:rPr lang="en-US" altLang="zh-HK" sz="3200" dirty="0"/>
              <a:t> presented to Hospital Authority facilities.”</a:t>
            </a:r>
            <a:endParaRPr lang="zh-HK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3902568" y="54807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HK" sz="1400" dirty="0"/>
              <a:t>Source: Chief Executive’s Speech</a:t>
            </a:r>
          </a:p>
          <a:p>
            <a:pPr algn="r"/>
            <a:r>
              <a:rPr lang="en-US" altLang="zh-HK" sz="1400" dirty="0"/>
              <a:t>Hospital Authority Convention 2016</a:t>
            </a:r>
            <a:endParaRPr lang="zh-HK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1763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B3492-5E62-4656-98CF-EE7F34291651}" type="slidenum">
              <a:rPr lang="zh-HK" altLang="en-US" smtClean="0"/>
              <a:t>7</a:t>
            </a:fld>
            <a:endParaRPr lang="zh-HK" altLang="en-US"/>
          </a:p>
        </p:txBody>
      </p:sp>
      <p:graphicFrame>
        <p:nvGraphicFramePr>
          <p:cNvPr id="17" name="圖表 16"/>
          <p:cNvGraphicFramePr/>
          <p:nvPr>
            <p:extLst>
              <p:ext uri="{D42A27DB-BD31-4B8C-83A1-F6EECF244321}">
                <p14:modId xmlns:p14="http://schemas.microsoft.com/office/powerpoint/2010/main" val="3372676191"/>
              </p:ext>
            </p:extLst>
          </p:nvPr>
        </p:nvGraphicFramePr>
        <p:xfrm>
          <a:off x="75162" y="1434408"/>
          <a:ext cx="4625687" cy="4272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圖表 20"/>
          <p:cNvGraphicFramePr/>
          <p:nvPr>
            <p:extLst/>
          </p:nvPr>
        </p:nvGraphicFramePr>
        <p:xfrm>
          <a:off x="4700849" y="1535599"/>
          <a:ext cx="3624416" cy="3329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矩形 3"/>
          <p:cNvSpPr/>
          <p:nvPr/>
        </p:nvSpPr>
        <p:spPr>
          <a:xfrm>
            <a:off x="789624" y="1279286"/>
            <a:ext cx="3699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HK" sz="2800" dirty="0"/>
              <a:t>2014 Hong Kong</a:t>
            </a:r>
          </a:p>
          <a:p>
            <a:pPr>
              <a:defRPr/>
            </a:pPr>
            <a:r>
              <a:rPr lang="en-US" altLang="zh-HK" sz="2800" dirty="0"/>
              <a:t>46000 deaths</a:t>
            </a:r>
          </a:p>
        </p:txBody>
      </p:sp>
      <p:sp>
        <p:nvSpPr>
          <p:cNvPr id="15" name="向右箭號 14"/>
          <p:cNvSpPr/>
          <p:nvPr/>
        </p:nvSpPr>
        <p:spPr>
          <a:xfrm rot="20867788">
            <a:off x="3933933" y="2896372"/>
            <a:ext cx="1533832" cy="56810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350"/>
          </a:p>
        </p:txBody>
      </p:sp>
      <p:sp>
        <p:nvSpPr>
          <p:cNvPr id="20" name="文字方塊 6"/>
          <p:cNvSpPr txBox="1">
            <a:spLocks noChangeArrowheads="1"/>
          </p:cNvSpPr>
          <p:nvPr/>
        </p:nvSpPr>
        <p:spPr bwMode="auto">
          <a:xfrm>
            <a:off x="4476637" y="5706584"/>
            <a:ext cx="415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HK" sz="1400" dirty="0"/>
              <a:t>Source: Strategic Service Framework for Palliative Care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zh-HK" sz="1400" dirty="0"/>
              <a:t>Hospital Authority, 2017</a:t>
            </a:r>
          </a:p>
        </p:txBody>
      </p:sp>
      <p:sp>
        <p:nvSpPr>
          <p:cNvPr id="9" name="矩形 8"/>
          <p:cNvSpPr/>
          <p:nvPr/>
        </p:nvSpPr>
        <p:spPr>
          <a:xfrm>
            <a:off x="361563" y="-93701"/>
            <a:ext cx="5525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600" b="1" dirty="0"/>
              <a:t>RCHE residents accounts for high % of death in hospital</a:t>
            </a:r>
          </a:p>
        </p:txBody>
      </p:sp>
    </p:spTree>
    <p:extLst>
      <p:ext uri="{BB962C8B-B14F-4D97-AF65-F5344CB8AC3E}">
        <p14:creationId xmlns:p14="http://schemas.microsoft.com/office/powerpoint/2010/main" val="300248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301082" y="-1"/>
            <a:ext cx="6542777" cy="1011999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Information from 34 RCHEs </a:t>
            </a:r>
            <a:br>
              <a:rPr lang="en-US" altLang="zh-HK" sz="3600" dirty="0"/>
            </a:br>
            <a:r>
              <a:rPr lang="en-US" altLang="zh-HK" sz="3600" dirty="0"/>
              <a:t>on residents’ death </a:t>
            </a:r>
            <a:endParaRPr lang="zh-HK" altLang="en-US" sz="3600" dirty="0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33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944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1332" indent="-173590">
              <a:spcBef>
                <a:spcPct val="20000"/>
              </a:spcBef>
              <a:buFont typeface="Arial" panose="020B0604020202020204" pitchFamily="34" charset="0"/>
              <a:buChar char="–"/>
              <a:defRPr sz="1701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4356" indent="-138872">
              <a:spcBef>
                <a:spcPct val="20000"/>
              </a:spcBef>
              <a:buFont typeface="Arial" panose="020B0604020202020204" pitchFamily="34" charset="0"/>
              <a:buChar char="•"/>
              <a:defRPr sz="1458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2098" indent="-138872">
              <a:spcBef>
                <a:spcPct val="20000"/>
              </a:spcBef>
              <a:buFont typeface="Arial" panose="020B0604020202020204" pitchFamily="34" charset="0"/>
              <a:buChar char="–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9840" indent="-138872">
              <a:spcBef>
                <a:spcPct val="20000"/>
              </a:spcBef>
              <a:buFont typeface="Arial" panose="020B0604020202020204" pitchFamily="34" charset="0"/>
              <a:buChar char="»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7582" indent="-1388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5324" indent="-1388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83066" indent="-1388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60808" indent="-13887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15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469D0F5D-4281-4B7C-8A0A-7E951A8EC915}" type="slidenum">
              <a:rPr lang="zh-HK" altLang="en-US" sz="729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zh-HK" altLang="en-US" sz="729">
              <a:solidFill>
                <a:srgbClr val="898989"/>
              </a:solidFill>
            </a:endParaRPr>
          </a:p>
        </p:txBody>
      </p:sp>
      <p:graphicFrame>
        <p:nvGraphicFramePr>
          <p:cNvPr id="5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937700"/>
              </p:ext>
            </p:extLst>
          </p:nvPr>
        </p:nvGraphicFramePr>
        <p:xfrm>
          <a:off x="1270351" y="2336576"/>
          <a:ext cx="5732032" cy="12834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3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8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400" dirty="0"/>
                        <a:t>Age at death</a:t>
                      </a:r>
                      <a:endParaRPr lang="zh-HK" altLang="en-US" sz="2400" b="1" dirty="0"/>
                    </a:p>
                  </a:txBody>
                  <a:tcPr marL="55550" marR="55550" marT="27762" marB="27762"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/>
                        <a:t>average</a:t>
                      </a:r>
                      <a:endParaRPr lang="zh-HK" altLang="en-US" sz="2400" b="0" dirty="0"/>
                    </a:p>
                  </a:txBody>
                  <a:tcPr marL="55550" marR="55550" marT="27762" marB="27762"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/>
                        <a:t>89.2</a:t>
                      </a:r>
                      <a:endParaRPr lang="zh-HK" altLang="en-US" sz="2400" b="0" dirty="0"/>
                    </a:p>
                  </a:txBody>
                  <a:tcPr marL="55550" marR="55550" marT="27762" marB="277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25">
                <a:tc vMerge="1">
                  <a:txBody>
                    <a:bodyPr/>
                    <a:lstStyle/>
                    <a:p>
                      <a:endParaRPr lang="zh-HK" altLang="en-US" sz="2900" b="1" dirty="0"/>
                    </a:p>
                  </a:txBody>
                  <a:tcPr marL="74066" marR="74066" marT="37016" marB="37016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median</a:t>
                      </a:r>
                      <a:endParaRPr lang="zh-HK" altLang="en-US" sz="2400" dirty="0"/>
                    </a:p>
                  </a:txBody>
                  <a:tcPr marL="55550" marR="55550" marT="27762" marB="27762"/>
                </a:tc>
                <a:tc>
                  <a:txBody>
                    <a:bodyPr/>
                    <a:lstStyle/>
                    <a:p>
                      <a:r>
                        <a:rPr lang="en-US" altLang="zh-HK" sz="2400" b="1" dirty="0">
                          <a:solidFill>
                            <a:srgbClr val="FF0000"/>
                          </a:solidFill>
                        </a:rPr>
                        <a:t>90</a:t>
                      </a:r>
                      <a:endParaRPr lang="zh-HK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5550" marR="55550" marT="27762" marB="277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25">
                <a:tc vMerge="1">
                  <a:txBody>
                    <a:bodyPr/>
                    <a:lstStyle/>
                    <a:p>
                      <a:endParaRPr lang="zh-HK" altLang="en-US" sz="2900" b="1" dirty="0"/>
                    </a:p>
                  </a:txBody>
                  <a:tcPr marL="74066" marR="74066" marT="37016" marB="37016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range</a:t>
                      </a:r>
                      <a:endParaRPr lang="zh-HK" altLang="en-US" sz="2400" dirty="0"/>
                    </a:p>
                  </a:txBody>
                  <a:tcPr marL="55550" marR="55550" marT="27762" marB="27762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61 - 109</a:t>
                      </a:r>
                      <a:endParaRPr lang="zh-HK" altLang="en-US" sz="2400" dirty="0"/>
                    </a:p>
                  </a:txBody>
                  <a:tcPr marL="55550" marR="55550" marT="27762" marB="277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97937"/>
              </p:ext>
            </p:extLst>
          </p:nvPr>
        </p:nvGraphicFramePr>
        <p:xfrm>
          <a:off x="1270351" y="3992691"/>
          <a:ext cx="5732032" cy="1518590"/>
        </p:xfrm>
        <a:graphic>
          <a:graphicData uri="http://schemas.openxmlformats.org/drawingml/2006/table">
            <a:tbl>
              <a:tblPr/>
              <a:tblGrid>
                <a:gridCol w="143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590">
                <a:tc rowSpan="3"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Stay in RCHE before death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average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5.8 years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90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median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4.4 years</a:t>
                      </a:r>
                      <a:endParaRPr kumimoji="0" lang="zh-HK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322">
                <a:tc v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range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defTabSz="615950">
                        <a:spcBef>
                          <a:spcPct val="20000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6159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6159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 days – 32.3 years</a:t>
                      </a:r>
                      <a:endParaRPr kumimoji="0" lang="zh-HK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5550" marR="55550" marT="27775" marB="27775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57433" y="1409938"/>
            <a:ext cx="724852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HK" sz="3000" dirty="0"/>
              <a:t>Death rate per RCHE per year = </a:t>
            </a:r>
            <a:r>
              <a:rPr lang="en-US" altLang="zh-HK" sz="3000" b="1" dirty="0">
                <a:solidFill>
                  <a:srgbClr val="C00000"/>
                </a:solidFill>
              </a:rPr>
              <a:t>~</a:t>
            </a:r>
            <a:r>
              <a:rPr lang="en-US" altLang="zh-HK" sz="3000" dirty="0"/>
              <a:t> </a:t>
            </a:r>
            <a:r>
              <a:rPr lang="en-US" altLang="zh-HK" sz="3000" b="1" dirty="0">
                <a:solidFill>
                  <a:srgbClr val="C00000"/>
                </a:solidFill>
              </a:rPr>
              <a:t>10% to 15%</a:t>
            </a:r>
            <a:endParaRPr lang="zh-HK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5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338146" y="1739591"/>
          <a:ext cx="6061319" cy="247080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2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6841">
                <a:tc rowSpan="4">
                  <a:txBody>
                    <a:bodyPr/>
                    <a:lstStyle/>
                    <a:p>
                      <a:r>
                        <a:rPr lang="en-US" altLang="zh-HK" sz="2400" b="1" dirty="0"/>
                        <a:t>Principal Diagnosis of residents died </a:t>
                      </a:r>
                    </a:p>
                    <a:p>
                      <a:r>
                        <a:rPr lang="en-US" altLang="zh-HK" sz="2400" b="1" dirty="0"/>
                        <a:t>(Top 4)</a:t>
                      </a:r>
                      <a:endParaRPr lang="zh-HK" altLang="en-US" sz="2400" b="1" dirty="0"/>
                    </a:p>
                  </a:txBody>
                  <a:tcPr marL="55550" marR="55550" marT="27780" marB="27780"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/>
                        <a:t>Heart Failure/ Congestive Heart Failure</a:t>
                      </a:r>
                      <a:endParaRPr lang="zh-HK" altLang="en-US" sz="2400" b="0" dirty="0"/>
                    </a:p>
                  </a:txBody>
                  <a:tcPr marL="55550" marR="55550" marT="27780" marB="27780"/>
                </a:tc>
                <a:tc>
                  <a:txBody>
                    <a:bodyPr/>
                    <a:lstStyle/>
                    <a:p>
                      <a:r>
                        <a:rPr lang="en-US" altLang="zh-HK" sz="2400" b="0" dirty="0"/>
                        <a:t>21.4 %</a:t>
                      </a:r>
                      <a:endParaRPr lang="zh-HK" altLang="en-US" sz="2400" b="0" dirty="0"/>
                    </a:p>
                  </a:txBody>
                  <a:tcPr marL="55550" marR="55550" marT="27780" marB="277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0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Dementia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15.4 %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0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Cancer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12.4 %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00">
                <a:tc vMerge="1">
                  <a:txBody>
                    <a:bodyPr/>
                    <a:lstStyle/>
                    <a:p>
                      <a:endParaRPr lang="zh-HK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Stroke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tc>
                  <a:txBody>
                    <a:bodyPr/>
                    <a:lstStyle/>
                    <a:p>
                      <a:r>
                        <a:rPr lang="en-US" altLang="zh-HK" sz="2400" dirty="0"/>
                        <a:t>11.9 %</a:t>
                      </a:r>
                      <a:endParaRPr lang="zh-HK" altLang="en-US" sz="2400" dirty="0"/>
                    </a:p>
                  </a:txBody>
                  <a:tcPr marL="55550" marR="55550" marT="27780" marB="2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HK"/>
              <a:t>End-of-Life Care in RCHE in HK</a:t>
            </a:r>
            <a:endParaRPr lang="zh-HK" altLang="en-US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1332" indent="-17359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694356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972098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1249840" indent="-138872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1527582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1805324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2083066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2360808" indent="-1388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82064721-2EED-468F-A2B5-33A6E0DA26DB}" type="slidenum">
              <a:rPr lang="en-US" altLang="zh-TW" smtClean="0">
                <a:solidFill>
                  <a:srgbClr val="898989"/>
                </a:solidFill>
              </a:rPr>
              <a:pPr>
                <a:defRPr/>
              </a:pPr>
              <a:t>9</a:t>
            </a:fld>
            <a:endParaRPr lang="en-US" altLang="zh-TW">
              <a:solidFill>
                <a:srgbClr val="898989"/>
              </a:solidFill>
            </a:endParaRPr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B932FBDC-60EB-4DED-A62E-647BA6AD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2" y="-1"/>
            <a:ext cx="6542777" cy="1011999"/>
          </a:xfrm>
        </p:spPr>
        <p:txBody>
          <a:bodyPr>
            <a:noAutofit/>
          </a:bodyPr>
          <a:lstStyle/>
          <a:p>
            <a:r>
              <a:rPr lang="en-US" altLang="zh-HK" sz="3600" dirty="0"/>
              <a:t>Information from 34 RCHEs </a:t>
            </a:r>
            <a:br>
              <a:rPr lang="en-US" altLang="zh-HK" sz="3600" dirty="0"/>
            </a:br>
            <a:r>
              <a:rPr lang="en-US" altLang="zh-HK" sz="3600" dirty="0"/>
              <a:t>on residents’ death 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64117461"/>
      </p:ext>
    </p:extLst>
  </p:cSld>
  <p:clrMapOvr>
    <a:masterClrMapping/>
  </p:clrMapOvr>
</p:sld>
</file>

<file path=ppt/theme/theme1.xml><?xml version="1.0" encoding="utf-8"?>
<a:theme xmlns:a="http://schemas.openxmlformats.org/drawingml/2006/main" name="15th Congress_Cecil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th Congress_Cecilia" id="{0B9A95EA-7190-4FFE-A7F7-60D5F9DECA04}" vid="{598CA206-91B9-49A2-B9CA-3E6EF0FF9D1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</TotalTime>
  <Words>1965</Words>
  <Application>Microsoft Office PowerPoint</Application>
  <PresentationFormat>On-screen Show (4:3)</PresentationFormat>
  <Paragraphs>364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新細明體</vt:lpstr>
      <vt:lpstr>Arial</vt:lpstr>
      <vt:lpstr>Calibri</vt:lpstr>
      <vt:lpstr>Times New Roman</vt:lpstr>
      <vt:lpstr>Verdana</vt:lpstr>
      <vt:lpstr>Wingdings</vt:lpstr>
      <vt:lpstr>15th Congress_Cecilia</vt:lpstr>
      <vt:lpstr>End-of-Life Care in  Residential Care Homes  in Hong Kong</vt:lpstr>
      <vt:lpstr>PowerPoint Presentation</vt:lpstr>
      <vt:lpstr>PowerPoint Presentation</vt:lpstr>
      <vt:lpstr>Rising aging population in Hong Kong </vt:lpstr>
      <vt:lpstr>PowerPoint Presentation</vt:lpstr>
      <vt:lpstr>PowerPoint Presentation</vt:lpstr>
      <vt:lpstr>PowerPoint Presentation</vt:lpstr>
      <vt:lpstr>Information from 34 RCHEs  on residents’ death </vt:lpstr>
      <vt:lpstr>Information from 34 RCHEs  on residents’ death </vt:lpstr>
      <vt:lpstr>Demand of End-of-Life Care</vt:lpstr>
      <vt:lpstr>Demand of End-of-Life Care in Long term care settings</vt:lpstr>
      <vt:lpstr>PowerPoint Presentation</vt:lpstr>
      <vt:lpstr>Evidence-based palliative approach in Long Term Care Homes</vt:lpstr>
      <vt:lpstr>Is it possible to develop End-of-Life Care in RCHEs?</vt:lpstr>
      <vt:lpstr>PowerPoint Presentation</vt:lpstr>
      <vt:lpstr>PowerPoint Presentation</vt:lpstr>
      <vt:lpstr>Let’s try to develop End-of-Life Care in RCHEs!</vt:lpstr>
      <vt:lpstr>PowerPoint Presentation</vt:lpstr>
      <vt:lpstr>PowerPoint Presentation</vt:lpstr>
      <vt:lpstr>PowerPoint Presentation</vt:lpstr>
      <vt:lpstr>JCECC: End of Life Care in  Residential Care Homes for the Elderly  2016 - 2018</vt:lpstr>
      <vt:lpstr>JCECC: End of Life Care in  Residential Care Homes for the Elderly  2016 - 2018</vt:lpstr>
      <vt:lpstr>PowerPoint Presentation</vt:lpstr>
      <vt:lpstr>PowerPoint Presentation</vt:lpstr>
      <vt:lpstr>PowerPoint Presentation</vt:lpstr>
      <vt:lpstr>JCECC: End of Life Care in  Residential Care Homes for the Elderly  2016 - 2018</vt:lpstr>
      <vt:lpstr>JCECC: End of Life Care in  Residential Care Homes for the Elderly  2016 - 2018</vt:lpstr>
      <vt:lpstr>Promoting End-of-Life choice &amp; Care of residents in final days in RCHE</vt:lpstr>
      <vt:lpstr>Multidisciplinary End-of-Life care Team</vt:lpstr>
      <vt:lpstr>Staff knowledge test before and after EOL training (by staff type)</vt:lpstr>
      <vt:lpstr>Staff preparedness for palliative and EOL care</vt:lpstr>
      <vt:lpstr>Staff preparedness for palliative and EOL care (by staff type)</vt:lpstr>
      <vt:lpstr>Use of health care services of residents joining the project</vt:lpstr>
      <vt:lpstr>PowerPoint Presentation</vt:lpstr>
      <vt:lpstr>PowerPoint Presentation</vt:lpstr>
      <vt:lpstr>Acknowledgement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Cecilia</dc:creator>
  <cp:lastModifiedBy>Cecilia</cp:lastModifiedBy>
  <cp:revision>137</cp:revision>
  <cp:lastPrinted>2018-11-28T14:29:39Z</cp:lastPrinted>
  <dcterms:created xsi:type="dcterms:W3CDTF">2018-11-20T07:55:48Z</dcterms:created>
  <dcterms:modified xsi:type="dcterms:W3CDTF">2018-11-29T14:49:07Z</dcterms:modified>
</cp:coreProperties>
</file>